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57" r:id="rId11"/>
    <p:sldId id="258" r:id="rId12"/>
    <p:sldId id="259" r:id="rId13"/>
    <p:sldId id="260" r:id="rId14"/>
    <p:sldId id="284" r:id="rId15"/>
    <p:sldId id="285" r:id="rId16"/>
    <p:sldId id="263" r:id="rId17"/>
    <p:sldId id="265" r:id="rId18"/>
    <p:sldId id="264" r:id="rId19"/>
    <p:sldId id="266" r:id="rId20"/>
    <p:sldId id="267" r:id="rId21"/>
    <p:sldId id="272" r:id="rId22"/>
    <p:sldId id="274" r:id="rId23"/>
    <p:sldId id="275" r:id="rId24"/>
    <p:sldId id="287" r:id="rId25"/>
    <p:sldId id="261" r:id="rId2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7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26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0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5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50" y="3401190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25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682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7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3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7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D0BF9C-F25A-4B61-B3BD-461648BCCAC0}" type="datetimeFigureOut">
              <a:rPr lang="sk-SK" smtClean="0"/>
              <a:t>1. 7. 2018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55AE50-FC0D-4EE2-A173-831A72ADE4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76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4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qrcode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emnica.duskova.sk/mapa/dom_pod_hradom/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remnica.duskova.sk/" TargetMode="External"/><Relationship Id="rId2" Type="http://schemas.openxmlformats.org/officeDocument/2006/relationships/hyperlink" Target="https://www.mint.sk/onas_historia.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nica.sk/pamiatk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"/>
          <a:stretch/>
        </p:blipFill>
        <p:spPr>
          <a:xfrm>
            <a:off x="229369" y="1907177"/>
            <a:ext cx="6445752" cy="7419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dĺžnik 4"/>
          <p:cNvSpPr/>
          <p:nvPr/>
        </p:nvSpPr>
        <p:spPr>
          <a:xfrm>
            <a:off x="669039" y="454912"/>
            <a:ext cx="549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Vitajte v Kremnici</a:t>
            </a:r>
          </a:p>
        </p:txBody>
      </p:sp>
      <p:sp>
        <p:nvSpPr>
          <p:cNvPr id="7" name="Tlačidlo akcie: Dopredu alebo Ďalej 6">
            <a:hlinkClick r:id="rId3" action="ppaction://hlinksldjump" highlightClick="1"/>
          </p:cNvPr>
          <p:cNvSpPr/>
          <p:nvPr/>
        </p:nvSpPr>
        <p:spPr>
          <a:xfrm>
            <a:off x="1522831" y="5052789"/>
            <a:ext cx="470604" cy="44557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lačidlo akcie: Dopredu alebo Ďalej 7">
            <a:hlinkClick r:id="rId4" action="ppaction://hlinksldjump" highlightClick="1"/>
          </p:cNvPr>
          <p:cNvSpPr/>
          <p:nvPr/>
        </p:nvSpPr>
        <p:spPr>
          <a:xfrm>
            <a:off x="4556597" y="5770965"/>
            <a:ext cx="470604" cy="44557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2714734" y="8881310"/>
            <a:ext cx="184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Dolná brána</a:t>
            </a:r>
            <a:endParaRPr lang="sk-SK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</p:txBody>
      </p:sp>
      <p:sp>
        <p:nvSpPr>
          <p:cNvPr id="11" name="Tlačidlo akcie: Dopredu alebo Ďalej 10">
            <a:hlinkClick r:id="rId5" action="ppaction://hlinksldjump" highlightClick="1"/>
          </p:cNvPr>
          <p:cNvSpPr/>
          <p:nvPr/>
        </p:nvSpPr>
        <p:spPr>
          <a:xfrm>
            <a:off x="4556597" y="3151610"/>
            <a:ext cx="470604" cy="44557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lačidlo akcie: Dopredu alebo Ďalej 11">
            <a:hlinkClick r:id="rId6" action="ppaction://hlinksldjump" highlightClick="1"/>
          </p:cNvPr>
          <p:cNvSpPr/>
          <p:nvPr/>
        </p:nvSpPr>
        <p:spPr>
          <a:xfrm>
            <a:off x="2293199" y="3711687"/>
            <a:ext cx="470604" cy="44557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2881295" y="6920887"/>
            <a:ext cx="1841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Morový stĺp</a:t>
            </a:r>
            <a:endParaRPr lang="sk-SK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</a:endParaRPr>
          </a:p>
        </p:txBody>
      </p:sp>
      <p:sp>
        <p:nvSpPr>
          <p:cNvPr id="14" name="Tlačidlo akcie: Dopredu alebo Ďalej 13">
            <a:hlinkClick r:id="rId7" action="ppaction://hlinksldjump" highlightClick="1"/>
          </p:cNvPr>
          <p:cNvSpPr/>
          <p:nvPr/>
        </p:nvSpPr>
        <p:spPr>
          <a:xfrm>
            <a:off x="3196973" y="7299427"/>
            <a:ext cx="470604" cy="44557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lačidlo akcie: Dopredu alebo Ďalej 8">
            <a:hlinkClick r:id="rId8" action="ppaction://hlinksldjump" highlightClick="1"/>
          </p:cNvPr>
          <p:cNvSpPr/>
          <p:nvPr/>
        </p:nvSpPr>
        <p:spPr>
          <a:xfrm>
            <a:off x="3878263" y="8435739"/>
            <a:ext cx="470604" cy="44557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5" name="Zaoblená spojnica 14"/>
          <p:cNvCxnSpPr/>
          <p:nvPr/>
        </p:nvCxnSpPr>
        <p:spPr>
          <a:xfrm rot="16200000" flipV="1">
            <a:off x="3056117" y="8251704"/>
            <a:ext cx="939376" cy="219720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Zaoblená spojnica 17"/>
          <p:cNvCxnSpPr/>
          <p:nvPr/>
        </p:nvCxnSpPr>
        <p:spPr>
          <a:xfrm rot="16200000" flipV="1">
            <a:off x="1904279" y="6194693"/>
            <a:ext cx="1703969" cy="548640"/>
          </a:xfrm>
          <a:prstGeom prst="curvedConnector3">
            <a:avLst>
              <a:gd name="adj1" fmla="val -597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Zaoblená spojnica 18"/>
          <p:cNvCxnSpPr/>
          <p:nvPr/>
        </p:nvCxnSpPr>
        <p:spPr>
          <a:xfrm>
            <a:off x="2701671" y="5617028"/>
            <a:ext cx="1641859" cy="493070"/>
          </a:xfrm>
          <a:prstGeom prst="curvedConnector3">
            <a:avLst>
              <a:gd name="adj1" fmla="val 862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Zaoblená spojnica 29"/>
          <p:cNvCxnSpPr/>
          <p:nvPr/>
        </p:nvCxnSpPr>
        <p:spPr>
          <a:xfrm rot="10800000">
            <a:off x="2881296" y="3971109"/>
            <a:ext cx="1841863" cy="1527250"/>
          </a:xfrm>
          <a:prstGeom prst="curvedConnector3">
            <a:avLst>
              <a:gd name="adj1" fmla="val 99645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Zaoblená spojnica 32"/>
          <p:cNvCxnSpPr/>
          <p:nvPr/>
        </p:nvCxnSpPr>
        <p:spPr>
          <a:xfrm flipV="1">
            <a:off x="3196973" y="3531180"/>
            <a:ext cx="1359624" cy="626078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Mincovňa Kremnica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9" y="4144472"/>
            <a:ext cx="5099367" cy="3824525"/>
          </a:xfrm>
        </p:spPr>
      </p:pic>
      <p:sp>
        <p:nvSpPr>
          <p:cNvPr id="8" name="BlokTextu 7">
            <a:hlinkClick r:id="rId3" action="ppaction://hlinksldjump"/>
          </p:cNvPr>
          <p:cNvSpPr txBox="1"/>
          <p:nvPr/>
        </p:nvSpPr>
        <p:spPr>
          <a:xfrm>
            <a:off x="2351314" y="8373291"/>
            <a:ext cx="257338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Chcem vedieť viac </a:t>
            </a:r>
            <a:r>
              <a:rPr lang="sk-SK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24" y="193960"/>
            <a:ext cx="2476500" cy="144780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1737360" y="3566160"/>
            <a:ext cx="361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GPS: 48.7051° SŠ, 18.9164° VD</a:t>
            </a:r>
          </a:p>
        </p:txBody>
      </p:sp>
    </p:spTree>
    <p:extLst>
      <p:ext uri="{BB962C8B-B14F-4D97-AF65-F5344CB8AC3E}">
        <p14:creationId xmlns:p14="http://schemas.microsoft.com/office/powerpoint/2010/main" val="39229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Mincovňa Kremnica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>
                <a:latin typeface="Gadugi" panose="020B0502040204020203" pitchFamily="34" charset="0"/>
              </a:rPr>
              <a:t>Kremnická mincovňa je jedným z najstarších nepretržite vyrábajúcich podnikov na svete. Jej príbeh sa začal odvíjať </a:t>
            </a:r>
            <a:r>
              <a:rPr lang="sk-SK" b="1" dirty="0">
                <a:latin typeface="Gadugi" panose="020B0502040204020203" pitchFamily="34" charset="0"/>
              </a:rPr>
              <a:t>17. novembra 1328</a:t>
            </a:r>
            <a:r>
              <a:rPr lang="sk-SK" dirty="0">
                <a:latin typeface="Gadugi" panose="020B0502040204020203" pitchFamily="34" charset="0"/>
              </a:rPr>
              <a:t>, keď uhorský kráľ Karol Róbert z </a:t>
            </a:r>
            <a:r>
              <a:rPr lang="sk-SK" dirty="0" err="1">
                <a:latin typeface="Gadugi" panose="020B0502040204020203" pitchFamily="34" charset="0"/>
              </a:rPr>
              <a:t>Anjou</a:t>
            </a:r>
            <a:r>
              <a:rPr lang="sk-SK" dirty="0">
                <a:latin typeface="Gadugi" panose="020B0502040204020203" pitchFamily="34" charset="0"/>
              </a:rPr>
              <a:t> povýšil Kremnicu z osady, ktorá vyrástla okolo bohatých nálezísk zlata, na slobodné kráľovské mesto, zároveň jej pridelil privilégium na prevádzkovanie mincovne. Mince, ktoré sa tu začali raziť zo zlata rýdzosti 23 karátov a 9 </a:t>
            </a:r>
            <a:r>
              <a:rPr lang="sk-SK" dirty="0" err="1">
                <a:latin typeface="Gadugi" panose="020B0502040204020203" pitchFamily="34" charset="0"/>
              </a:rPr>
              <a:t>grénov</a:t>
            </a:r>
            <a:r>
              <a:rPr lang="sk-SK" dirty="0">
                <a:latin typeface="Gadugi" panose="020B0502040204020203" pitchFamily="34" charset="0"/>
              </a:rPr>
              <a:t>, vznikli podľa vzoru mincí z Florencie a spočiatku sa im hovorilo </a:t>
            </a:r>
            <a:r>
              <a:rPr lang="sk-SK" dirty="0" err="1">
                <a:latin typeface="Gadugi" panose="020B0502040204020203" pitchFamily="34" charset="0"/>
              </a:rPr>
              <a:t>florény</a:t>
            </a:r>
            <a:r>
              <a:rPr lang="sk-SK" dirty="0">
                <a:latin typeface="Gadugi" panose="020B0502040204020203" pitchFamily="34" charset="0"/>
              </a:rPr>
              <a:t>. Keďže sa latinský nápis na obdobnej zlatej minci mesta Benátky končil slovami "iste </a:t>
            </a:r>
            <a:r>
              <a:rPr lang="sk-SK" dirty="0" err="1">
                <a:latin typeface="Gadugi" panose="020B0502040204020203" pitchFamily="34" charset="0"/>
              </a:rPr>
              <a:t>ducatus</a:t>
            </a:r>
            <a:r>
              <a:rPr lang="sk-SK" dirty="0">
                <a:latin typeface="Gadugi" panose="020B0502040204020203" pitchFamily="34" charset="0"/>
              </a:rPr>
              <a:t>", ľudia tomuto druhu mincí začali hovoriť dukáty. Pod týmto názvom vošli do histórie.</a:t>
            </a:r>
          </a:p>
          <a:p>
            <a:endParaRPr lang="sk-SK" dirty="0">
              <a:latin typeface="Gadugi" panose="020B0502040204020203" pitchFamily="34" charset="0"/>
            </a:endParaRPr>
          </a:p>
          <a:p>
            <a:r>
              <a:rPr lang="sk-SK" dirty="0">
                <a:latin typeface="Gadugi" panose="020B0502040204020203" pitchFamily="34" charset="0"/>
              </a:rPr>
              <a:t>Všetky kremnické dukáty sa vyznačovali vysokou a stálou rýdzosťou zlata, vďaka čomu sa v stredoveku považovali za najtvrdšiu menu v strednej Európe. Podľa dochovaných záznamov ich v Kremnici za celú históriu vyrazili 21,5 milióna kusov.</a:t>
            </a:r>
          </a:p>
        </p:txBody>
      </p:sp>
      <p:sp>
        <p:nvSpPr>
          <p:cNvPr id="8" name="BlokTextu 7">
            <a:hlinkClick r:id="rId2" action="ppaction://hlinksldjump"/>
          </p:cNvPr>
          <p:cNvSpPr txBox="1"/>
          <p:nvPr/>
        </p:nvSpPr>
        <p:spPr>
          <a:xfrm>
            <a:off x="3905794" y="7816645"/>
            <a:ext cx="2573383" cy="103727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ÚLOHA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Mincovňa Kremnica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Zadanie úlohy 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sk-SK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S obdobím najväčšej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slávy mincovne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sa spája </a:t>
            </a:r>
            <a:r>
              <a:rPr lang="sk-SK" sz="2400" b="1" dirty="0" err="1" smtClean="0">
                <a:solidFill>
                  <a:schemeClr val="accent5">
                    <a:lumMod val="50000"/>
                  </a:schemeClr>
                </a:solidFill>
              </a:rPr>
              <a:t>balanciér</a:t>
            </a: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sk-SK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LcParenR"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Zisti, čo nieslo pomenovanie </a:t>
            </a:r>
            <a:r>
              <a:rPr lang="sk-SK" sz="2400" b="1" dirty="0" err="1" smtClean="0">
                <a:solidFill>
                  <a:schemeClr val="accent5">
                    <a:lumMod val="50000"/>
                  </a:schemeClr>
                </a:solidFill>
              </a:rPr>
              <a:t>balanciér</a:t>
            </a: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LcParenR"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Kto a kedy zaviedol využívanie </a:t>
            </a:r>
            <a:r>
              <a:rPr lang="sk-SK" sz="2400" b="1" dirty="0" err="1" smtClean="0">
                <a:solidFill>
                  <a:schemeClr val="accent5">
                    <a:lumMod val="50000"/>
                  </a:schemeClr>
                </a:solidFill>
              </a:rPr>
              <a:t>balanciéra</a:t>
            </a: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 v mincovni</a:t>
            </a:r>
            <a:r>
              <a:rPr lang="sk-SK" sz="24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sk-SK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BlokTextu 5">
            <a:hlinkClick r:id="rId2" action="ppaction://hlinksldjump"/>
          </p:cNvPr>
          <p:cNvSpPr txBox="1"/>
          <p:nvPr/>
        </p:nvSpPr>
        <p:spPr>
          <a:xfrm>
            <a:off x="2181497" y="8451668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Over si správnu odpoveď </a:t>
            </a:r>
            <a:r>
              <a:rPr lang="sk-SK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7" y="2485753"/>
            <a:ext cx="24765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Mincovňa Kremnica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Riešenie úlohy 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sk-SK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altLang="sk-SK" dirty="0">
                <a:latin typeface="Gadugi" panose="020B0502040204020203" pitchFamily="34" charset="0"/>
              </a:rPr>
              <a:t>Obdobie najväčšej slávy kremnickej mincovne sprevádzalo používanie vretenového raziaceho stroja - </a:t>
            </a:r>
            <a:r>
              <a:rPr lang="sk-SK" altLang="sk-SK" dirty="0" err="1">
                <a:latin typeface="Gadugi" panose="020B0502040204020203" pitchFamily="34" charset="0"/>
              </a:rPr>
              <a:t>balanciéra</a:t>
            </a:r>
            <a:r>
              <a:rPr lang="sk-SK" altLang="sk-SK" dirty="0">
                <a:latin typeface="Gadugi" panose="020B0502040204020203" pitchFamily="34" charset="0"/>
              </a:rPr>
              <a:t>. Toto zariadenie zaviedol v Kremnici známy technik, rytec a medailér švédskeho pôvodu, Daniel </a:t>
            </a:r>
            <a:r>
              <a:rPr lang="sk-SK" altLang="sk-SK" dirty="0" err="1">
                <a:latin typeface="Gadugi" panose="020B0502040204020203" pitchFamily="34" charset="0"/>
              </a:rPr>
              <a:t>Warou</a:t>
            </a:r>
            <a:r>
              <a:rPr lang="sk-SK" altLang="sk-SK" dirty="0">
                <a:latin typeface="Gadugi" panose="020B0502040204020203" pitchFamily="34" charset="0"/>
              </a:rPr>
              <a:t> roku 1710. </a:t>
            </a:r>
            <a:endParaRPr lang="sk-SK" altLang="sk-SK" dirty="0" smtClean="0">
              <a:latin typeface="Gadugi" panose="020B0502040204020203" pitchFamily="34" charset="0"/>
            </a:endParaRPr>
          </a:p>
          <a:p>
            <a:pPr marL="0" indent="0">
              <a:buNone/>
            </a:pPr>
            <a:r>
              <a:rPr lang="sk-SK" altLang="sk-SK" dirty="0" smtClean="0">
                <a:latin typeface="Gadugi" panose="020B0502040204020203" pitchFamily="34" charset="0"/>
              </a:rPr>
              <a:t>Na </a:t>
            </a:r>
            <a:r>
              <a:rPr lang="sk-SK" altLang="sk-SK" dirty="0">
                <a:latin typeface="Gadugi" panose="020B0502040204020203" pitchFamily="34" charset="0"/>
              </a:rPr>
              <a:t>takomto stroji bolo možné raziť mince na moderný spôsob, ktorý sa používa dodnes. Kremnica sa tak stala prvým miestom použitia </a:t>
            </a:r>
            <a:r>
              <a:rPr lang="sk-SK" altLang="sk-SK" dirty="0" err="1">
                <a:latin typeface="Gadugi" panose="020B0502040204020203" pitchFamily="34" charset="0"/>
              </a:rPr>
              <a:t>balanciéra</a:t>
            </a:r>
            <a:r>
              <a:rPr lang="sk-SK" altLang="sk-SK" dirty="0">
                <a:latin typeface="Gadugi" panose="020B0502040204020203" pitchFamily="34" charset="0"/>
              </a:rPr>
              <a:t> na razbu mincí v strednej Európe.</a:t>
            </a:r>
            <a:br>
              <a:rPr lang="sk-SK" altLang="sk-SK" dirty="0">
                <a:latin typeface="Gadugi" panose="020B0502040204020203" pitchFamily="34" charset="0"/>
              </a:rPr>
            </a:br>
            <a:r>
              <a:rPr lang="sk-SK" altLang="sk-SK" dirty="0">
                <a:latin typeface="Gadugi" panose="020B0502040204020203" pitchFamily="34" charset="0"/>
              </a:rPr>
              <a:t/>
            </a:r>
            <a:br>
              <a:rPr lang="sk-SK" altLang="sk-SK" dirty="0">
                <a:latin typeface="Gadugi" panose="020B0502040204020203" pitchFamily="34" charset="0"/>
              </a:rPr>
            </a:br>
            <a:r>
              <a:rPr lang="sk-SK" altLang="sk-SK" dirty="0">
                <a:latin typeface="Gadugi" panose="020B0502040204020203" pitchFamily="34" charset="0"/>
              </a:rPr>
              <a:t>Podľa kremnického vzoru začali túto techniku používať aj mincovne vo Viedni a v Prahe. O množstve razených mincí v Kremnici svedčí aj počet </a:t>
            </a:r>
            <a:r>
              <a:rPr lang="sk-SK" altLang="sk-SK" dirty="0" err="1">
                <a:latin typeface="Gadugi" panose="020B0502040204020203" pitchFamily="34" charset="0"/>
              </a:rPr>
              <a:t>balanciérov</a:t>
            </a:r>
            <a:r>
              <a:rPr lang="sk-SK" altLang="sk-SK" dirty="0">
                <a:latin typeface="Gadugi" panose="020B0502040204020203" pitchFamily="34" charset="0"/>
              </a:rPr>
              <a:t>. Viedenská mincovňa ich mala 4, pražská 3, zatiaľ čo kremnická ich používala až 18. Takéto stroje bola mincovňa schopná skonštruovať a vyrobiť sama, pričom ich dodávala podľa potreby aj do iných mincovni monarchie. </a:t>
            </a:r>
          </a:p>
          <a:p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BlokTextu 8">
            <a:hlinkClick r:id="rId2" action="ppaction://hlinksldjump"/>
          </p:cNvPr>
          <p:cNvSpPr txBox="1"/>
          <p:nvPr/>
        </p:nvSpPr>
        <p:spPr>
          <a:xfrm>
            <a:off x="2181497" y="8451668"/>
            <a:ext cx="322652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Preskúmaj pamätník pred Mincovňou </a:t>
            </a:r>
            <a:r>
              <a:rPr lang="sk-SK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Pamätník pred Mincovňou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3487782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Busta Karola Róberta z rodu </a:t>
            </a:r>
            <a:r>
              <a:rPr lang="sk-SK" sz="2600" b="1" dirty="0" err="1" smtClean="0">
                <a:solidFill>
                  <a:schemeClr val="accent2">
                    <a:lumMod val="75000"/>
                  </a:schemeClr>
                </a:solidFill>
              </a:rPr>
              <a:t>Anjou</a:t>
            </a:r>
            <a:endParaRPr lang="sk-SK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altLang="sk-SK" dirty="0" smtClean="0">
                <a:latin typeface="Gadugi" panose="020B0502040204020203" pitchFamily="34" charset="0"/>
              </a:rPr>
              <a:t>Na začiatku14. storočia </a:t>
            </a:r>
            <a:r>
              <a:rPr lang="sk-SK" altLang="sk-SK" dirty="0">
                <a:latin typeface="Gadugi" panose="020B0502040204020203" pitchFamily="34" charset="0"/>
              </a:rPr>
              <a:t>uhorský kráľ Karol Róbert udelil osade </a:t>
            </a:r>
            <a:r>
              <a:rPr lang="sk-SK" altLang="sk-SK" b="1" dirty="0" err="1">
                <a:latin typeface="Gadugi" panose="020B0502040204020203" pitchFamily="34" charset="0"/>
              </a:rPr>
              <a:t>Cremnychbana</a:t>
            </a:r>
            <a:r>
              <a:rPr lang="sk-SK" altLang="sk-SK" dirty="0">
                <a:latin typeface="Gadugi" panose="020B0502040204020203" pitchFamily="34" charset="0"/>
              </a:rPr>
              <a:t> privilégiá slobodného kráľovského banského a </a:t>
            </a:r>
            <a:r>
              <a:rPr lang="sk-SK" altLang="sk-SK" dirty="0" err="1" smtClean="0">
                <a:latin typeface="Gadugi" panose="020B0502040204020203" pitchFamily="34" charset="0"/>
              </a:rPr>
              <a:t>minciarského</a:t>
            </a:r>
            <a:r>
              <a:rPr lang="sk-SK" altLang="sk-SK" dirty="0" smtClean="0">
                <a:latin typeface="Gadugi" panose="020B0502040204020203" pitchFamily="34" charset="0"/>
              </a:rPr>
              <a:t> </a:t>
            </a:r>
            <a:r>
              <a:rPr lang="sk-SK" altLang="sk-SK" dirty="0">
                <a:latin typeface="Gadugi" panose="020B0502040204020203" pitchFamily="34" charset="0"/>
              </a:rPr>
              <a:t>mesta. Hoci vzácne nerasty sa tu ťažili dávno predtým, skutočný rozmach produkcie zlata a striebra nastal v Kremnici až v tomto období a mestu prischol prívlastok zlatá. </a:t>
            </a:r>
            <a:endParaRPr lang="sk-SK" altLang="sk-SK" dirty="0" smtClean="0">
              <a:latin typeface="Gadugi" panose="020B0502040204020203" pitchFamily="34" charset="0"/>
            </a:endParaRPr>
          </a:p>
          <a:p>
            <a:pPr marL="0" indent="0">
              <a:buNone/>
            </a:pPr>
            <a:r>
              <a:rPr lang="sk-SK" altLang="sk-SK" dirty="0" smtClean="0">
                <a:latin typeface="Gadugi" panose="020B0502040204020203" pitchFamily="34" charset="0"/>
              </a:rPr>
              <a:t>Dnes</a:t>
            </a:r>
            <a:r>
              <a:rPr lang="sk-SK" altLang="sk-SK" dirty="0">
                <a:latin typeface="Gadugi" panose="020B0502040204020203" pitchFamily="34" charset="0"/>
              </a:rPr>
              <a:t>, dávno po najväčšom rozkvete regiónu, je unikátnym pokladom banského mestečka na strednom Slovensku jeho príroda, história aj pamiatky, ktorých je plné námestie. </a:t>
            </a:r>
            <a:endParaRPr lang="sk-SK" altLang="sk-SK" dirty="0" smtClean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b="1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3862977"/>
            <a:ext cx="1743075" cy="2619375"/>
          </a:xfrm>
          <a:prstGeom prst="rect">
            <a:avLst/>
          </a:prstGeom>
        </p:spPr>
      </p:pic>
      <p:sp>
        <p:nvSpPr>
          <p:cNvPr id="6" name="BlokTextu 5">
            <a:hlinkClick r:id="rId3" action="ppaction://hlinksldjump"/>
          </p:cNvPr>
          <p:cNvSpPr txBox="1"/>
          <p:nvPr/>
        </p:nvSpPr>
        <p:spPr>
          <a:xfrm>
            <a:off x="3905794" y="7816645"/>
            <a:ext cx="2573383" cy="103727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ÚLOHA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Pamätník pred Mincovňou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Zadanie úlohy 4:</a:t>
            </a:r>
            <a:endParaRPr lang="sk-SK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altLang="sk-SK" dirty="0" smtClean="0">
                <a:latin typeface="Gadugi" panose="020B0502040204020203" pitchFamily="34" charset="0"/>
              </a:rPr>
              <a:t>Prečítajte si texty vytepané do tabúľ na pamätníku.</a:t>
            </a:r>
          </a:p>
          <a:p>
            <a:pPr marL="0" indent="0">
              <a:buNone/>
            </a:pPr>
            <a:endParaRPr lang="sk-SK" altLang="sk-SK" dirty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altLang="sk-SK" dirty="0" smtClean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altLang="sk-SK" dirty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altLang="sk-SK" dirty="0" smtClean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altLang="sk-SK" dirty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altLang="sk-SK" dirty="0" smtClean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altLang="sk-SK" dirty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altLang="sk-SK" dirty="0" smtClean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altLang="sk-SK" dirty="0">
              <a:latin typeface="Gadugi" panose="020B0502040204020203" pitchFamily="34" charset="0"/>
            </a:endParaRPr>
          </a:p>
          <a:p>
            <a:pPr marL="0" indent="0">
              <a:buNone/>
            </a:pPr>
            <a:r>
              <a:rPr lang="sk-SK" altLang="sk-SK" sz="2400" b="1" dirty="0">
                <a:solidFill>
                  <a:schemeClr val="accent5">
                    <a:lumMod val="50000"/>
                  </a:schemeClr>
                </a:solidFill>
              </a:rPr>
              <a:t>Uveďte dátum, kedy Karol Róbert priznal Kremnici privilégiá stredovekého banského mesta.</a:t>
            </a:r>
          </a:p>
          <a:p>
            <a:pPr marL="0" indent="0">
              <a:buNone/>
            </a:pPr>
            <a:r>
              <a:rPr lang="sk-SK" altLang="sk-SK" sz="2400" b="1" dirty="0">
                <a:solidFill>
                  <a:schemeClr val="accent5">
                    <a:lumMod val="50000"/>
                  </a:schemeClr>
                </a:solidFill>
              </a:rPr>
              <a:t>Porozmýšľajte, aké zmeny to prinieslo pre obyvateľov.</a:t>
            </a:r>
          </a:p>
          <a:p>
            <a:pPr marL="0" indent="0">
              <a:buNone/>
            </a:pPr>
            <a:endParaRPr lang="sk-SK" altLang="sk-SK" dirty="0" smtClean="0"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b="1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BlokTextu 6">
            <a:hlinkClick r:id="rId2" action="ppaction://hlinksldjump"/>
          </p:cNvPr>
          <p:cNvSpPr txBox="1"/>
          <p:nvPr/>
        </p:nvSpPr>
        <p:spPr>
          <a:xfrm>
            <a:off x="2181497" y="8451668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Vráť </a:t>
            </a:r>
            <a:r>
              <a:rPr lang="sk-SK" b="1" dirty="0" smtClean="0">
                <a:solidFill>
                  <a:schemeClr val="tx1"/>
                </a:solidFill>
              </a:rPr>
              <a:t>ma </a:t>
            </a:r>
            <a:r>
              <a:rPr lang="sk-SK" b="1" dirty="0" smtClean="0">
                <a:solidFill>
                  <a:schemeClr val="tx1"/>
                </a:solidFill>
              </a:rPr>
              <a:t>na mapku 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b="14979"/>
          <a:stretch/>
        </p:blipFill>
        <p:spPr>
          <a:xfrm>
            <a:off x="949083" y="2959146"/>
            <a:ext cx="5012085" cy="30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Dom komorského grófa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8" name="BlokTextu 7">
            <a:hlinkClick r:id="rId2" action="ppaction://hlinksldjump"/>
          </p:cNvPr>
          <p:cNvSpPr txBox="1"/>
          <p:nvPr/>
        </p:nvSpPr>
        <p:spPr>
          <a:xfrm>
            <a:off x="2351314" y="8373291"/>
            <a:ext cx="257338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Chcem vedieť viac </a:t>
            </a:r>
            <a:r>
              <a:rPr lang="sk-SK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737360" y="3566160"/>
            <a:ext cx="361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GPS: 48.7052° SŠ, 18.9184° </a:t>
            </a:r>
            <a:r>
              <a:rPr lang="sk-SK" dirty="0" smtClean="0"/>
              <a:t>VD</a:t>
            </a:r>
            <a:r>
              <a:rPr lang="sk-SK" dirty="0"/>
              <a:t> 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9" y="4242129"/>
            <a:ext cx="5099367" cy="38245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r="14804" b="16214"/>
          <a:stretch/>
        </p:blipFill>
        <p:spPr>
          <a:xfrm>
            <a:off x="2643236" y="317136"/>
            <a:ext cx="1563002" cy="13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Dom komorského grófa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274638" algn="just"/>
            <a:r>
              <a:rPr lang="sk-SK" dirty="0">
                <a:latin typeface="Gadugi" panose="020B0502040204020203" pitchFamily="34" charset="0"/>
              </a:rPr>
              <a:t>Dom komorského grófa je neskorogotickým krídlom meštianskeho domu. Základy a ostatné časti domu sú staršie, neskororománske. Dom sa stal sídlom komorského grófa potom, čo opustil svoje obydlie na mestskom hrade. Situovaný je v tesnej blízkosti hradného areálu.</a:t>
            </a:r>
          </a:p>
          <a:p>
            <a:pPr marL="0" indent="274638" algn="just"/>
            <a:r>
              <a:rPr lang="sk-SK" dirty="0" smtClean="0">
                <a:latin typeface="Gadugi" panose="020B0502040204020203" pitchFamily="34" charset="0"/>
              </a:rPr>
              <a:t>Komorský </a:t>
            </a:r>
            <a:r>
              <a:rPr lang="sk-SK" dirty="0">
                <a:latin typeface="Gadugi" panose="020B0502040204020203" pitchFamily="34" charset="0"/>
              </a:rPr>
              <a:t>gróf (</a:t>
            </a:r>
            <a:r>
              <a:rPr lang="sk-SK" dirty="0" err="1">
                <a:latin typeface="Gadugi" panose="020B0502040204020203" pitchFamily="34" charset="0"/>
              </a:rPr>
              <a:t>comes</a:t>
            </a:r>
            <a:r>
              <a:rPr lang="sk-SK" dirty="0">
                <a:latin typeface="Gadugi" panose="020B0502040204020203" pitchFamily="34" charset="0"/>
              </a:rPr>
              <a:t>) mal cez podzemnú chodbu kontakt s hradom a radnicou, o čom svedčí zamurovaný vchod na prízemí. V roku 1443 dom obývala rodina komorského grófa </a:t>
            </a:r>
            <a:r>
              <a:rPr lang="sk-SK" dirty="0" err="1">
                <a:latin typeface="Gadugi" panose="020B0502040204020203" pitchFamily="34" charset="0"/>
              </a:rPr>
              <a:t>Stadlera</a:t>
            </a:r>
            <a:r>
              <a:rPr lang="sk-SK" dirty="0">
                <a:latin typeface="Gadugi" panose="020B0502040204020203" pitchFamily="34" charset="0"/>
              </a:rPr>
              <a:t>. Najvyšší kráľovský úradník v banskej oblasti býval v Kremnici, pretože bola hlavným kráľovským banským mestom.</a:t>
            </a:r>
          </a:p>
          <a:p>
            <a:pPr marL="0" indent="274638" algn="just"/>
            <a:r>
              <a:rPr lang="sk-SK" dirty="0" smtClean="0">
                <a:latin typeface="Gadugi" panose="020B0502040204020203" pitchFamily="34" charset="0"/>
              </a:rPr>
              <a:t>V </a:t>
            </a:r>
            <a:r>
              <a:rPr lang="sk-SK" dirty="0">
                <a:latin typeface="Gadugi" panose="020B0502040204020203" pitchFamily="34" charset="0"/>
              </a:rPr>
              <a:t>16. storočí dostávajú post komorského grófa </a:t>
            </a:r>
            <a:r>
              <a:rPr lang="sk-SK" dirty="0" err="1">
                <a:latin typeface="Gadugi" panose="020B0502040204020203" pitchFamily="34" charset="0"/>
              </a:rPr>
              <a:t>Thurzovci</a:t>
            </a:r>
            <a:r>
              <a:rPr lang="sk-SK" dirty="0">
                <a:latin typeface="Gadugi" panose="020B0502040204020203" pitchFamily="34" charset="0"/>
              </a:rPr>
              <a:t>. Predpokladá sa, že diamantovú klenbu priniesli na naše územie práve oni. Najvzácnejšími časťami Domu komorského grófa sú práve miestnosti vyzdobené takouto klenbou.</a:t>
            </a:r>
          </a:p>
        </p:txBody>
      </p:sp>
      <p:sp>
        <p:nvSpPr>
          <p:cNvPr id="8" name="BlokTextu 7">
            <a:hlinkClick r:id="rId2" action="ppaction://hlinksldjump"/>
          </p:cNvPr>
          <p:cNvSpPr txBox="1"/>
          <p:nvPr/>
        </p:nvSpPr>
        <p:spPr>
          <a:xfrm>
            <a:off x="3905794" y="7816645"/>
            <a:ext cx="2573383" cy="103727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ÚLOHA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Dom komorského grófa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Zadanie úlohy </a:t>
            </a: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sk-SK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LcParenR"/>
            </a:pPr>
            <a:r>
              <a:rPr lang="sk-SK" sz="2400" b="1" dirty="0">
                <a:solidFill>
                  <a:schemeClr val="accent5">
                    <a:lumMod val="50000"/>
                  </a:schemeClr>
                </a:solidFill>
              </a:rPr>
              <a:t>Kto je v súčasnosti vlastníkom domu komorského grófa</a:t>
            </a: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LcParenR"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Pri akej príležitosti je možné vidieť priestory domu?</a:t>
            </a:r>
            <a:endParaRPr lang="sk-SK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BlokTextu 8">
            <a:hlinkClick r:id="rId2" action="ppaction://hlinksldjump"/>
          </p:cNvPr>
          <p:cNvSpPr txBox="1"/>
          <p:nvPr/>
        </p:nvSpPr>
        <p:spPr>
          <a:xfrm>
            <a:off x="1841863" y="8516983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tx1"/>
                </a:solidFill>
              </a:rPr>
              <a:t>Over si správnu odpoveď </a:t>
            </a:r>
            <a:r>
              <a:rPr lang="sk-SK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404" y="4606561"/>
            <a:ext cx="3734619" cy="30613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0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Dom komorského grófa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Riešenie úlohy 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sk-SK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dirty="0">
                <a:latin typeface="Gadugi" panose="020B0502040204020203" pitchFamily="34" charset="0"/>
              </a:rPr>
              <a:t>V súčasnosti stavba patrí husľovému virtuózovi </a:t>
            </a:r>
            <a:r>
              <a:rPr lang="sk-SK" altLang="sk-SK" dirty="0" smtClean="0">
                <a:latin typeface="Gadugi" panose="020B0502040204020203" pitchFamily="34" charset="0"/>
              </a:rPr>
              <a:t>                p</a:t>
            </a:r>
            <a:r>
              <a:rPr lang="sk-SK" altLang="sk-SK" dirty="0">
                <a:latin typeface="Gadugi" panose="020B0502040204020203" pitchFamily="34" charset="0"/>
              </a:rPr>
              <a:t>. prof. </a:t>
            </a:r>
            <a:r>
              <a:rPr lang="sk-SK" altLang="sk-SK" b="1" dirty="0">
                <a:latin typeface="Gadugi" panose="020B0502040204020203" pitchFamily="34" charset="0"/>
              </a:rPr>
              <a:t>Petrovi </a:t>
            </a:r>
            <a:r>
              <a:rPr lang="sk-SK" altLang="sk-SK" b="1" dirty="0" err="1">
                <a:latin typeface="Gadugi" panose="020B0502040204020203" pitchFamily="34" charset="0"/>
              </a:rPr>
              <a:t>Michalicovi</a:t>
            </a:r>
            <a:r>
              <a:rPr lang="sk-SK" altLang="sk-SK" dirty="0">
                <a:latin typeface="Gadugi" panose="020B0502040204020203" pitchFamily="34" charset="0"/>
              </a:rPr>
              <a:t>. </a:t>
            </a:r>
            <a:endParaRPr lang="sk-SK" altLang="sk-SK" dirty="0" smtClean="0">
              <a:latin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dirty="0" smtClean="0">
                <a:latin typeface="Gadugi" panose="020B0502040204020203" pitchFamily="34" charset="0"/>
              </a:rPr>
              <a:t>Architektonicky </a:t>
            </a:r>
            <a:r>
              <a:rPr lang="sk-SK" altLang="sk-SK" dirty="0">
                <a:latin typeface="Gadugi" panose="020B0502040204020203" pitchFamily="34" charset="0"/>
              </a:rPr>
              <a:t>aj historicky sa tento dom radí medzi najvýznamnejšie stredoveké domy na Slovensku</a:t>
            </a:r>
            <a:r>
              <a:rPr lang="sk-SK" altLang="sk-SK" dirty="0" smtClean="0">
                <a:latin typeface="Gadugi" panose="020B0502040204020203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dirty="0" smtClean="0">
                <a:latin typeface="Gadugi" panose="020B0502040204020203" pitchFamily="34" charset="0"/>
              </a:rPr>
              <a:t>Priestory sú každoročne sprístupnené počas letných koncertov, ktoré sa konajú </a:t>
            </a:r>
            <a:r>
              <a:rPr lang="sk-SK" altLang="sk-SK" dirty="0">
                <a:latin typeface="Gadugi" panose="020B0502040204020203" pitchFamily="34" charset="0"/>
              </a:rPr>
              <a:t>pod názvom </a:t>
            </a:r>
            <a:r>
              <a:rPr lang="sk-SK" altLang="sk-SK" b="1" dirty="0">
                <a:latin typeface="Gadugi" panose="020B0502040204020203" pitchFamily="34" charset="0"/>
              </a:rPr>
              <a:t>Hudba pod diamantovou </a:t>
            </a:r>
            <a:r>
              <a:rPr lang="sk-SK" altLang="sk-SK" b="1" dirty="0" smtClean="0">
                <a:latin typeface="Gadugi" panose="020B0502040204020203" pitchFamily="34" charset="0"/>
              </a:rPr>
              <a:t>klenbou.</a:t>
            </a:r>
          </a:p>
          <a:p>
            <a:pPr marL="0" indent="0">
              <a:lnSpc>
                <a:spcPct val="150000"/>
              </a:lnSpc>
              <a:buNone/>
            </a:pPr>
            <a:endParaRPr lang="sk-SK" b="1" dirty="0" smtClean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</a:rPr>
              <a:t>K histórii tohto domu sa viaže aj povesť. 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BlokTextu 8">
            <a:hlinkClick r:id="rId2" action="ppaction://hlinksldjump"/>
          </p:cNvPr>
          <p:cNvSpPr txBox="1"/>
          <p:nvPr/>
        </p:nvSpPr>
        <p:spPr>
          <a:xfrm>
            <a:off x="1841863" y="8400596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Som zvedavý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Dolná brána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8" name="BlokTextu 7">
            <a:hlinkClick r:id="rId2" action="ppaction://hlinksldjump"/>
          </p:cNvPr>
          <p:cNvSpPr txBox="1"/>
          <p:nvPr/>
        </p:nvSpPr>
        <p:spPr>
          <a:xfrm>
            <a:off x="2351314" y="8373291"/>
            <a:ext cx="257338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Chcem vedieť viac </a:t>
            </a:r>
            <a:r>
              <a:rPr lang="sk-SK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737360" y="3566160"/>
            <a:ext cx="3618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GPS: </a:t>
            </a:r>
            <a:r>
              <a:rPr lang="sk-SK" dirty="0" smtClean="0"/>
              <a:t>48.7035° </a:t>
            </a:r>
            <a:r>
              <a:rPr lang="sk-SK" dirty="0"/>
              <a:t>SŠ, </a:t>
            </a:r>
            <a:r>
              <a:rPr lang="sk-SK" dirty="0" smtClean="0"/>
              <a:t>18.9165° VD</a:t>
            </a:r>
          </a:p>
          <a:p>
            <a:pPr algn="ctr"/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99" y="273617"/>
            <a:ext cx="1257763" cy="167911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3" y="4174156"/>
            <a:ext cx="5099367" cy="38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Dom komorského grófa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Povesť </a:t>
            </a:r>
          </a:p>
          <a:p>
            <a:pPr marL="0" indent="0">
              <a:buNone/>
            </a:pPr>
            <a:r>
              <a:rPr lang="sk-SK" altLang="sk-SK" sz="2400" b="1" dirty="0">
                <a:solidFill>
                  <a:schemeClr val="accent5">
                    <a:lumMod val="50000"/>
                  </a:schemeClr>
                </a:solidFill>
              </a:rPr>
              <a:t>Nebude to také jednoduché. Povesť sme zakódovali.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LcParenR"/>
            </a:pPr>
            <a:r>
              <a:rPr lang="sk-SK" altLang="sk-SK" sz="2400" b="1" dirty="0">
                <a:solidFill>
                  <a:schemeClr val="accent5">
                    <a:lumMod val="50000"/>
                  </a:schemeClr>
                </a:solidFill>
              </a:rPr>
              <a:t>Ako sa nazýva tento kód?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LcParenR"/>
            </a:pPr>
            <a:r>
              <a:rPr lang="sk-SK" altLang="sk-SK" sz="2400" b="1" dirty="0" smtClean="0">
                <a:solidFill>
                  <a:schemeClr val="accent5">
                    <a:lumMod val="50000"/>
                  </a:schemeClr>
                </a:solidFill>
              </a:rPr>
              <a:t>Vyhľadaj </a:t>
            </a:r>
            <a:r>
              <a:rPr lang="sk-SK" altLang="sk-SK" sz="2400" b="1" dirty="0">
                <a:solidFill>
                  <a:schemeClr val="accent5">
                    <a:lumMod val="50000"/>
                  </a:schemeClr>
                </a:solidFill>
              </a:rPr>
              <a:t>v tvojom mobile (alebo stiahni) aplikáciu na čítanie tohto kódu a odhaľ povesť.</a:t>
            </a:r>
          </a:p>
          <a:p>
            <a:pPr marL="0" indent="0">
              <a:lnSpc>
                <a:spcPct val="150000"/>
              </a:lnSpc>
              <a:buNone/>
            </a:pPr>
            <a:endParaRPr lang="sk-SK" b="1" dirty="0" smtClean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b="1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b="1" dirty="0" smtClean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Kliknutím na obrázok kódu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sa otvorí obrázok vo väčšom rozlíšení.</a:t>
            </a:r>
          </a:p>
          <a:p>
            <a:pPr marL="0" indent="0">
              <a:lnSpc>
                <a:spcPct val="150000"/>
              </a:lnSpc>
              <a:buNone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ázok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32" y="6992983"/>
            <a:ext cx="1119051" cy="111905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-1" r="13143" b="28455"/>
          <a:stretch/>
        </p:blipFill>
        <p:spPr>
          <a:xfrm>
            <a:off x="1188720" y="5302977"/>
            <a:ext cx="1985554" cy="138452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8" b="17114"/>
          <a:stretch/>
        </p:blipFill>
        <p:spPr>
          <a:xfrm>
            <a:off x="3803468" y="5302977"/>
            <a:ext cx="1867989" cy="1384523"/>
          </a:xfrm>
          <a:prstGeom prst="rect">
            <a:avLst/>
          </a:prstGeom>
        </p:spPr>
      </p:pic>
      <p:sp>
        <p:nvSpPr>
          <p:cNvPr id="10" name="BlokTextu 9">
            <a:hlinkClick r:id="rId6" action="ppaction://hlinksldjump"/>
          </p:cNvPr>
          <p:cNvSpPr txBox="1"/>
          <p:nvPr/>
        </p:nvSpPr>
        <p:spPr>
          <a:xfrm>
            <a:off x="1841863" y="8428843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Vráť ma na mapku 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2649" y="1298403"/>
            <a:ext cx="5099051" cy="1883363"/>
          </a:xfr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sk-SK" b="1" dirty="0" smtClean="0"/>
              <a:t>Dom pod hradom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smtClean="0"/>
              <a:t>GPS: 48.7058° SŠ, 18.9168° VD</a:t>
            </a:r>
            <a:endParaRPr lang="sk-SK" dirty="0"/>
          </a:p>
        </p:txBody>
      </p:sp>
      <p:pic>
        <p:nvPicPr>
          <p:cNvPr id="1026" name="Picture 2" descr="MeÅ¡tiansky dom pod hra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40" y="726902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Å¡tiansky dom pod hra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3" y="4833257"/>
            <a:ext cx="4647602" cy="348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hlinkClick r:id="rId4" action="ppaction://hlinksldjump"/>
          </p:cNvPr>
          <p:cNvSpPr txBox="1"/>
          <p:nvPr/>
        </p:nvSpPr>
        <p:spPr>
          <a:xfrm>
            <a:off x="2303813" y="8572969"/>
            <a:ext cx="257338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Chcem vedieť viac </a:t>
            </a:r>
            <a:r>
              <a:rPr lang="sk-SK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375025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Dom pod hradom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>
                <a:latin typeface="Gadugi" panose="020B0502040204020203" pitchFamily="34" charset="0"/>
              </a:rPr>
              <a:t>Meštiansky dom stojí v bezprostrednej blízkosti hradbového múru a jeho okrúhlej bašty mimo ústredného námestia.</a:t>
            </a:r>
          </a:p>
          <a:p>
            <a:r>
              <a:rPr lang="sk-SK" dirty="0">
                <a:latin typeface="Gadugi" panose="020B0502040204020203" pitchFamily="34" charset="0"/>
              </a:rPr>
              <a:t>Stavba má stredoveký základ. </a:t>
            </a:r>
            <a:endParaRPr lang="sk-SK" dirty="0" smtClean="0">
              <a:latin typeface="Gadugi" panose="020B0502040204020203" pitchFamily="34" charset="0"/>
            </a:endParaRPr>
          </a:p>
          <a:p>
            <a:r>
              <a:rPr lang="sk-SK" dirty="0" smtClean="0">
                <a:latin typeface="Gadugi" panose="020B0502040204020203" pitchFamily="34" charset="0"/>
              </a:rPr>
              <a:t>V </a:t>
            </a:r>
            <a:r>
              <a:rPr lang="sk-SK" dirty="0">
                <a:latin typeface="Gadugi" panose="020B0502040204020203" pitchFamily="34" charset="0"/>
              </a:rPr>
              <a:t>r. </a:t>
            </a:r>
            <a:r>
              <a:rPr lang="sk-SK" dirty="0">
                <a:latin typeface="Gadugi" panose="020B0502040204020203" pitchFamily="34" charset="0"/>
              </a:rPr>
              <a:t>1442 - 1443 dom pod hradom určite stál a mal pivnicu, čo vieme podľa zatriedenia domov M. </a:t>
            </a:r>
            <a:r>
              <a:rPr lang="sk-SK" dirty="0" err="1">
                <a:latin typeface="Gadugi" panose="020B0502040204020203" pitchFamily="34" charset="0"/>
              </a:rPr>
              <a:t>Matunákom</a:t>
            </a:r>
            <a:r>
              <a:rPr lang="sk-SK" dirty="0">
                <a:latin typeface="Gadugi" panose="020B0502040204020203" pitchFamily="34" charset="0"/>
              </a:rPr>
              <a:t>. V priebehu storočí dom vlastnilo viacero majiteľov. </a:t>
            </a:r>
            <a:r>
              <a:rPr lang="sk-SK" dirty="0">
                <a:latin typeface="Gadugi" panose="020B0502040204020203" pitchFamily="34" charset="0"/>
              </a:rPr>
              <a:t>V 17</a:t>
            </a:r>
            <a:r>
              <a:rPr lang="sk-SK" dirty="0" smtClean="0">
                <a:latin typeface="Gadugi" panose="020B0502040204020203" pitchFamily="34" charset="0"/>
              </a:rPr>
              <a:t>. storočí </a:t>
            </a:r>
            <a:r>
              <a:rPr lang="sk-SK" dirty="0">
                <a:latin typeface="Gadugi" panose="020B0502040204020203" pitchFamily="34" charset="0"/>
              </a:rPr>
              <a:t>(medzi rokmi 1622 a 1636) bola stavba </a:t>
            </a:r>
            <a:r>
              <a:rPr lang="sk-SK" b="1" dirty="0">
                <a:latin typeface="Gadugi" panose="020B0502040204020203" pitchFamily="34" charset="0"/>
              </a:rPr>
              <a:t>prestavaná zo staršieho gotického domu</a:t>
            </a:r>
            <a:r>
              <a:rPr lang="sk-SK" dirty="0">
                <a:latin typeface="Gadugi" panose="020B0502040204020203" pitchFamily="34" charset="0"/>
              </a:rPr>
              <a:t>, čo dokazujú aj zvyšky gotických okien. </a:t>
            </a:r>
            <a:endParaRPr lang="sk-SK" dirty="0">
              <a:latin typeface="Gadugi" panose="020B0502040204020203" pitchFamily="34" charset="0"/>
            </a:endParaRPr>
          </a:p>
          <a:p>
            <a:r>
              <a:rPr lang="sk-SK" dirty="0">
                <a:latin typeface="Gadugi" panose="020B0502040204020203" pitchFamily="34" charset="0"/>
              </a:rPr>
              <a:t>Zaklenuli </a:t>
            </a:r>
            <a:r>
              <a:rPr lang="sk-SK" dirty="0">
                <a:latin typeface="Gadugi" panose="020B0502040204020203" pitchFamily="34" charset="0"/>
              </a:rPr>
              <a:t>prízemie a strednú chodbu poschodia lunetovými klenbami so štukovými pätkami, dekorovali ju rozetami, hrebienkami s omietkovými ľaliami. </a:t>
            </a:r>
            <a:r>
              <a:rPr lang="sk-SK" dirty="0">
                <a:latin typeface="Gadugi" panose="020B0502040204020203" pitchFamily="34" charset="0"/>
              </a:rPr>
              <a:t>Neskôr </a:t>
            </a:r>
            <a:r>
              <a:rPr lang="sk-SK" dirty="0">
                <a:latin typeface="Gadugi" panose="020B0502040204020203" pitchFamily="34" charset="0"/>
              </a:rPr>
              <a:t>bol dom poškodený požiarom. V prvej pol. 18. stor. </a:t>
            </a:r>
            <a:r>
              <a:rPr lang="sk-SK" dirty="0">
                <a:latin typeface="Gadugi" panose="020B0502040204020203" pitchFamily="34" charset="0"/>
              </a:rPr>
              <a:t>vznikli prístavby k mestskému múru (maštaľ, kôlňa). </a:t>
            </a:r>
            <a:endParaRPr lang="sk-SK" dirty="0">
              <a:latin typeface="Gadugi" panose="020B0502040204020203" pitchFamily="34" charset="0"/>
            </a:endParaRPr>
          </a:p>
        </p:txBody>
      </p:sp>
      <p:sp>
        <p:nvSpPr>
          <p:cNvPr id="8" name="BlokTextu 7">
            <a:hlinkClick r:id="rId2" action="ppaction://hlinksldjump"/>
          </p:cNvPr>
          <p:cNvSpPr txBox="1"/>
          <p:nvPr/>
        </p:nvSpPr>
        <p:spPr>
          <a:xfrm>
            <a:off x="3226526" y="7816645"/>
            <a:ext cx="3252651" cy="103727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FOTOGRAFIE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79269" y="2268187"/>
            <a:ext cx="5551714" cy="59495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9269" y="1375025"/>
            <a:ext cx="5551714" cy="636587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smtClean="0">
                <a:solidFill>
                  <a:schemeClr val="tx1"/>
                </a:solidFill>
              </a:rPr>
              <a:t>Dom pod hradom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2368187"/>
            <a:ext cx="2220686" cy="166551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9" y="4159228"/>
            <a:ext cx="2247536" cy="168565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95" y="5387557"/>
            <a:ext cx="1938202" cy="258426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61" y="2368187"/>
            <a:ext cx="2247536" cy="168565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62149" y="6246472"/>
            <a:ext cx="2521855" cy="166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</a:pPr>
            <a:r>
              <a:rPr lang="sk-SK" sz="2600" b="1" dirty="0">
                <a:solidFill>
                  <a:schemeClr val="accent2">
                    <a:lumMod val="75000"/>
                  </a:schemeClr>
                </a:solidFill>
              </a:rPr>
              <a:t>Zadanie úlohy 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6:</a:t>
            </a:r>
            <a:endParaRPr lang="sk-SK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Pokúste </a:t>
            </a:r>
            <a:r>
              <a:rPr lang="sk-SK" sz="2400" b="1" dirty="0">
                <a:solidFill>
                  <a:schemeClr val="accent5">
                    <a:lumMod val="50000"/>
                  </a:schemeClr>
                </a:solidFill>
              </a:rPr>
              <a:t>sa zistiť, na aké účely dnes dom slúži.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553097" y="4159228"/>
            <a:ext cx="2586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Fotografie sú prevzaté zo stránky: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kremnica.duskova.sk/mapa/dom_pod_hradom/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>
            <a:hlinkClick r:id="rId7" action="ppaction://hlinksldjump"/>
          </p:cNvPr>
          <p:cNvSpPr txBox="1"/>
          <p:nvPr/>
        </p:nvSpPr>
        <p:spPr>
          <a:xfrm>
            <a:off x="1841863" y="8428843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Vráť ma na mapku 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2649" y="1298403"/>
            <a:ext cx="5099051" cy="1883363"/>
          </a:xfr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sk-SK" b="1" dirty="0" smtClean="0"/>
              <a:t>Mestský hrad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/>
              <a:t>GPS: 48.7064° SŠ, 18.9178° VD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882649" y="7263433"/>
            <a:ext cx="5099051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200" b="1" dirty="0" smtClean="0">
                <a:solidFill>
                  <a:schemeClr val="tx1"/>
                </a:solidFill>
              </a:rPr>
              <a:t>Blahoželáme, ste na konci prehliadky       s tabletom. Prehliadku Mestského hradu absolvujete so sprievodcom.</a:t>
            </a:r>
          </a:p>
          <a:p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11419" b="23156"/>
          <a:stretch/>
        </p:blipFill>
        <p:spPr>
          <a:xfrm>
            <a:off x="2466543" y="384048"/>
            <a:ext cx="1952366" cy="132069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9" y="4013382"/>
            <a:ext cx="2330814" cy="300324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" t="770" r="-400" b="14886"/>
          <a:stretch/>
        </p:blipFill>
        <p:spPr>
          <a:xfrm>
            <a:off x="3788230" y="4013382"/>
            <a:ext cx="2199021" cy="3003249"/>
          </a:xfrm>
          <a:prstGeom prst="rect">
            <a:avLst/>
          </a:prstGeom>
        </p:spPr>
      </p:pic>
      <p:sp>
        <p:nvSpPr>
          <p:cNvPr id="12" name="BlokTextu 11">
            <a:hlinkClick r:id="rId5" action="ppaction://hlinksldjump"/>
          </p:cNvPr>
          <p:cNvSpPr txBox="1"/>
          <p:nvPr/>
        </p:nvSpPr>
        <p:spPr>
          <a:xfrm>
            <a:off x="1952898" y="8832501"/>
            <a:ext cx="3252651" cy="1037273"/>
          </a:xfrm>
          <a:prstGeom prst="irregularSeal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KONIEC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dk1"/>
                </a:solidFill>
                <a:latin typeface="Gadugi" panose="020B0502040204020203" pitchFamily="34" charset="0"/>
                <a:hlinkClick r:id="rId2"/>
              </a:rPr>
              <a:t>https://</a:t>
            </a:r>
            <a:r>
              <a:rPr lang="sk-SK" dirty="0" smtClean="0">
                <a:solidFill>
                  <a:schemeClr val="dk1"/>
                </a:solidFill>
                <a:latin typeface="Gadugi" panose="020B0502040204020203" pitchFamily="34" charset="0"/>
                <a:hlinkClick r:id="rId2"/>
              </a:rPr>
              <a:t>www.mint.sk/onas_historia.p</a:t>
            </a:r>
            <a:endParaRPr lang="sk-SK" dirty="0" smtClean="0">
              <a:solidFill>
                <a:schemeClr val="dk1"/>
              </a:solidFill>
              <a:latin typeface="Gadugi" panose="020B0502040204020203" pitchFamily="34" charset="0"/>
            </a:endParaRPr>
          </a:p>
          <a:p>
            <a:r>
              <a:rPr lang="sk-SK" dirty="0">
                <a:solidFill>
                  <a:schemeClr val="dk1"/>
                </a:solidFill>
                <a:latin typeface="Gadugi" panose="020B0502040204020203" pitchFamily="34" charset="0"/>
                <a:hlinkClick r:id="rId3"/>
              </a:rPr>
              <a:t>http://kremnica.duskova.sk</a:t>
            </a:r>
            <a:r>
              <a:rPr lang="sk-SK" dirty="0" smtClean="0">
                <a:solidFill>
                  <a:schemeClr val="dk1"/>
                </a:solidFill>
                <a:latin typeface="Gadugi" panose="020B0502040204020203" pitchFamily="34" charset="0"/>
                <a:hlinkClick r:id="rId3"/>
              </a:rPr>
              <a:t>/</a:t>
            </a:r>
            <a:endParaRPr lang="sk-SK" dirty="0" smtClean="0">
              <a:solidFill>
                <a:schemeClr val="dk1"/>
              </a:solidFill>
              <a:latin typeface="Gadugi" panose="020B0502040204020203" pitchFamily="34" charset="0"/>
            </a:endParaRPr>
          </a:p>
          <a:p>
            <a:r>
              <a:rPr lang="sk-SK" dirty="0">
                <a:solidFill>
                  <a:schemeClr val="dk1"/>
                </a:solidFill>
                <a:latin typeface="Gadugi" panose="020B0502040204020203" pitchFamily="34" charset="0"/>
                <a:hlinkClick r:id="rId4"/>
              </a:rPr>
              <a:t>http://www.kremnica.sk/pamiatky</a:t>
            </a:r>
            <a:r>
              <a:rPr lang="sk-SK" dirty="0" smtClean="0">
                <a:solidFill>
                  <a:schemeClr val="dk1"/>
                </a:solidFill>
                <a:latin typeface="Gadugi" panose="020B0502040204020203" pitchFamily="34" charset="0"/>
                <a:hlinkClick r:id="rId4"/>
              </a:rPr>
              <a:t>/</a:t>
            </a:r>
            <a:endParaRPr lang="sk-SK" dirty="0" smtClean="0">
              <a:solidFill>
                <a:schemeClr val="dk1"/>
              </a:solidFill>
              <a:latin typeface="Gadugi" panose="020B0502040204020203" pitchFamily="34" charset="0"/>
            </a:endParaRPr>
          </a:p>
          <a:p>
            <a:endParaRPr lang="sk-SK" dirty="0" smtClean="0">
              <a:solidFill>
                <a:schemeClr val="dk1"/>
              </a:solidFill>
              <a:latin typeface="Gadugi" panose="020B0502040204020203" pitchFamily="34" charset="0"/>
            </a:endParaRPr>
          </a:p>
          <a:p>
            <a:endParaRPr lang="sk-SK" dirty="0">
              <a:solidFill>
                <a:schemeClr val="dk1"/>
              </a:solidFill>
              <a:latin typeface="Gadugi" panose="020B0502040204020203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82648" y="6740434"/>
            <a:ext cx="5099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Prechádzka s tabletom bola vytvorená             v rámci projektu </a:t>
            </a:r>
            <a:r>
              <a:rPr lang="sk-SK" sz="2400" b="1" dirty="0" smtClean="0"/>
              <a:t>Dejepis digitálne</a:t>
            </a:r>
            <a:r>
              <a:rPr lang="sk-SK" sz="2400" dirty="0" smtClean="0"/>
              <a:t>. </a:t>
            </a:r>
          </a:p>
          <a:p>
            <a:pPr algn="ctr"/>
            <a:r>
              <a:rPr lang="sk-SK" sz="2400" b="1" dirty="0" smtClean="0"/>
              <a:t>Projekt </a:t>
            </a:r>
            <a:r>
              <a:rPr lang="sk-SK" sz="2400" b="1" dirty="0"/>
              <a:t>sa uskutočňuje vďaka programu e-Školy pre budúcnosť Nadácie Orange</a:t>
            </a:r>
            <a:r>
              <a:rPr lang="sk-S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Dolná brána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>
                <a:latin typeface="Gadugi" panose="020B0502040204020203" pitchFamily="34" charset="0"/>
              </a:rPr>
              <a:t>Dolná brána je jedným zo štyroch možných vstupov do vnútorného mesta, ktoré je obohnané hradbami a prepojené s hradným areálom.</a:t>
            </a:r>
            <a:endParaRPr lang="sk-SK" dirty="0">
              <a:latin typeface="Gadugi" panose="020B0502040204020203" pitchFamily="34" charset="0"/>
            </a:endParaRPr>
          </a:p>
          <a:p>
            <a:r>
              <a:rPr lang="sk-SK" dirty="0">
                <a:latin typeface="Gadugi" panose="020B0502040204020203" pitchFamily="34" charset="0"/>
              </a:rPr>
              <a:t>Dolná brána tvaru hranola s priechodom na prízemí má na južnej strane spúšťaciu mrežu. Vonkajšie fasády, okrem najvyššieho podlažia, tvorí pohľadovo </a:t>
            </a:r>
            <a:r>
              <a:rPr lang="sk-SK" dirty="0" err="1">
                <a:latin typeface="Gadugi" panose="020B0502040204020203" pitchFamily="34" charset="0"/>
              </a:rPr>
              <a:t>špárovaný</a:t>
            </a:r>
            <a:r>
              <a:rPr lang="sk-SK" dirty="0">
                <a:latin typeface="Gadugi" panose="020B0502040204020203" pitchFamily="34" charset="0"/>
              </a:rPr>
              <a:t> </a:t>
            </a:r>
            <a:r>
              <a:rPr lang="sk-SK" dirty="0" smtClean="0">
                <a:latin typeface="Gadugi" panose="020B0502040204020203" pitchFamily="34" charset="0"/>
              </a:rPr>
              <a:t>kameň.</a:t>
            </a:r>
          </a:p>
          <a:p>
            <a:r>
              <a:rPr lang="sk-SK" b="1" dirty="0" err="1">
                <a:latin typeface="Gadugi" panose="020B0502040204020203" pitchFamily="34" charset="0"/>
              </a:rPr>
              <a:t>Barbakan</a:t>
            </a:r>
            <a:r>
              <a:rPr lang="sk-SK" dirty="0">
                <a:latin typeface="Gadugi" panose="020B0502040204020203" pitchFamily="34" charset="0"/>
              </a:rPr>
              <a:t> k Dolnej bráne bol pristavaný v roku 1530. Je tiež tvaru hranola, na prízemí s dvomi prechodnými </a:t>
            </a:r>
            <a:r>
              <a:rPr lang="sk-SK" dirty="0" smtClean="0">
                <a:latin typeface="Gadugi" panose="020B0502040204020203" pitchFamily="34" charset="0"/>
              </a:rPr>
              <a:t>otvormi.</a:t>
            </a:r>
          </a:p>
          <a:p>
            <a:r>
              <a:rPr lang="sk-SK" dirty="0" smtClean="0">
                <a:latin typeface="Gadugi" panose="020B0502040204020203" pitchFamily="34" charset="0"/>
              </a:rPr>
              <a:t>Vedľa </a:t>
            </a:r>
            <a:r>
              <a:rPr lang="sk-SK" dirty="0">
                <a:latin typeface="Gadugi" panose="020B0502040204020203" pitchFamily="34" charset="0"/>
              </a:rPr>
              <a:t>vstupnej brány sú po stranách osadené reliéfne kamenné platne so symbolmi zlata (slnko) a striebra (mesiac), banských a </a:t>
            </a:r>
            <a:r>
              <a:rPr lang="sk-SK" dirty="0" err="1">
                <a:latin typeface="Gadugi" panose="020B0502040204020203" pitchFamily="34" charset="0"/>
              </a:rPr>
              <a:t>minciarskych</a:t>
            </a:r>
            <a:r>
              <a:rPr lang="sk-SK" dirty="0">
                <a:latin typeface="Gadugi" panose="020B0502040204020203" pitchFamily="34" charset="0"/>
              </a:rPr>
              <a:t> nástrojov. Nad platňami stoja keramické postavy baníka a minciara z 19. storočia.</a:t>
            </a:r>
            <a:endParaRPr lang="sk-SK" dirty="0" smtClean="0">
              <a:latin typeface="Gadugi" panose="020B0502040204020203" pitchFamily="34" charset="0"/>
            </a:endParaRPr>
          </a:p>
        </p:txBody>
      </p:sp>
      <p:sp>
        <p:nvSpPr>
          <p:cNvPr id="8" name="BlokTextu 7">
            <a:hlinkClick r:id="rId2" action="ppaction://hlinksldjump"/>
          </p:cNvPr>
          <p:cNvSpPr txBox="1"/>
          <p:nvPr/>
        </p:nvSpPr>
        <p:spPr>
          <a:xfrm>
            <a:off x="3905794" y="7816645"/>
            <a:ext cx="2573383" cy="103727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ÚLOHA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Dolná brána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Zadanie úlohy 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sk-SK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Na severnom priečelí Dolnej brány vyhľadajte </a:t>
            </a:r>
            <a:r>
              <a:rPr lang="pl-PL" sz="2400" b="1" dirty="0">
                <a:solidFill>
                  <a:schemeClr val="accent5">
                    <a:lumMod val="50000"/>
                  </a:schemeClr>
                </a:solidFill>
              </a:rPr>
              <a:t>dva portrétne medailóny s 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polychrómiou, ktoré pochádzajú z </a:t>
            </a:r>
            <a:r>
              <a:rPr lang="pl-PL" sz="2400" b="1" dirty="0">
                <a:solidFill>
                  <a:schemeClr val="accent5">
                    <a:lumMod val="50000"/>
                  </a:schemeClr>
                </a:solidFill>
              </a:rPr>
              <a:t>roku 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</a:rPr>
              <a:t>1539.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LcParenR"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Zhotovte fotografie medailónov.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lphaLcParenR"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Pokúste sa zistiť, kto je na nich zobrazený.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sk-SK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sk-SK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BlokTextu 5">
            <a:hlinkClick r:id="rId2" action="ppaction://hlinksldjump"/>
          </p:cNvPr>
          <p:cNvSpPr txBox="1"/>
          <p:nvPr/>
        </p:nvSpPr>
        <p:spPr>
          <a:xfrm>
            <a:off x="1841863" y="8374470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Over si správnu odpoveď </a:t>
            </a:r>
            <a:r>
              <a:rPr lang="sk-SK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443" y="5690504"/>
            <a:ext cx="3089366" cy="23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79269" y="1257074"/>
            <a:ext cx="5551714" cy="6365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Dolná brána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4294967295"/>
          </p:nvPr>
        </p:nvSpPr>
        <p:spPr>
          <a:xfrm>
            <a:off x="679269" y="2116909"/>
            <a:ext cx="5551714" cy="5995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Riešenie úlohy 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sk-SK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BlokTextu 8">
            <a:hlinkClick r:id="rId2" action="ppaction://hlinksldjump"/>
          </p:cNvPr>
          <p:cNvSpPr txBox="1"/>
          <p:nvPr/>
        </p:nvSpPr>
        <p:spPr>
          <a:xfrm>
            <a:off x="1841863" y="8481366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Vráť ma na mapku 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63" y="2758257"/>
            <a:ext cx="4072345" cy="3054259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V="1">
            <a:off x="3918857" y="3513909"/>
            <a:ext cx="1489166" cy="1293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5019402" y="3144577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medailón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927463" y="625108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dk1"/>
                </a:solidFill>
                <a:latin typeface="Gadugi" panose="020B0502040204020203" pitchFamily="34" charset="0"/>
              </a:rPr>
              <a:t>Na </a:t>
            </a:r>
            <a:r>
              <a:rPr lang="sk-SK" dirty="0" smtClean="0">
                <a:solidFill>
                  <a:schemeClr val="dk1"/>
                </a:solidFill>
                <a:latin typeface="Gadugi" panose="020B0502040204020203" pitchFamily="34" charset="0"/>
              </a:rPr>
              <a:t>medailónoch </a:t>
            </a:r>
            <a:r>
              <a:rPr lang="sk-SK" dirty="0">
                <a:solidFill>
                  <a:schemeClr val="dk1"/>
                </a:solidFill>
                <a:latin typeface="Gadugi" panose="020B0502040204020203" pitchFamily="34" charset="0"/>
              </a:rPr>
              <a:t>sú zobrazení cisár Ferdinand I. a jeho manželka – kráľovná Anna.</a:t>
            </a:r>
          </a:p>
        </p:txBody>
      </p:sp>
    </p:spTree>
    <p:extLst>
      <p:ext uri="{BB962C8B-B14F-4D97-AF65-F5344CB8AC3E}">
        <p14:creationId xmlns:p14="http://schemas.microsoft.com/office/powerpoint/2010/main" val="16795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/>
              <a:t>Morový stĺp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87" y="774256"/>
            <a:ext cx="1375173" cy="917240"/>
          </a:xfrm>
        </p:spPr>
      </p:pic>
      <p:sp>
        <p:nvSpPr>
          <p:cNvPr id="5" name="BlokTextu 4"/>
          <p:cNvSpPr txBox="1"/>
          <p:nvPr/>
        </p:nvSpPr>
        <p:spPr>
          <a:xfrm>
            <a:off x="2113808" y="3835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/>
        </p:blipFill>
        <p:spPr>
          <a:xfrm>
            <a:off x="965048" y="4088675"/>
            <a:ext cx="5099367" cy="334409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522648" y="3622976"/>
            <a:ext cx="398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GPS: </a:t>
            </a:r>
            <a:r>
              <a:rPr lang="sk-SK" dirty="0" smtClean="0"/>
              <a:t>48°42 SŠ, 18°55' VD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030087" y="7432767"/>
            <a:ext cx="4951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Skvost barokového sochárstva z 18. stor. so súsoším sv. Trojice na 20 m vysokom pylóne. </a:t>
            </a:r>
            <a:endParaRPr lang="sk-SK" dirty="0" smtClean="0"/>
          </a:p>
          <a:p>
            <a:pPr algn="ctr"/>
            <a:r>
              <a:rPr lang="sk-SK" dirty="0" smtClean="0"/>
              <a:t>Nahradil </a:t>
            </a:r>
            <a:r>
              <a:rPr lang="sk-SK" dirty="0"/>
              <a:t>jednoduchší prvotný kamenný stĺp z r. 1711.</a:t>
            </a:r>
          </a:p>
        </p:txBody>
      </p:sp>
      <p:sp>
        <p:nvSpPr>
          <p:cNvPr id="10" name="BlokTextu 9">
            <a:hlinkClick r:id="rId4" action="ppaction://hlinksldjump"/>
          </p:cNvPr>
          <p:cNvSpPr txBox="1"/>
          <p:nvPr/>
        </p:nvSpPr>
        <p:spPr>
          <a:xfrm>
            <a:off x="2351314" y="8373291"/>
            <a:ext cx="257338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Chcem vedieť viac </a:t>
            </a:r>
            <a:r>
              <a:rPr lang="sk-SK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9269" y="1375025"/>
            <a:ext cx="5551714" cy="636587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chemeClr val="tx1"/>
                </a:solidFill>
              </a:rPr>
              <a:t>Morový stĺp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79269" y="2493818"/>
            <a:ext cx="5551714" cy="565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 defTabSz="34290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sk-SK" dirty="0">
                <a:latin typeface="Gadugi" panose="020B0502040204020203" pitchFamily="34" charset="0"/>
              </a:rPr>
              <a:t>Tento stĺp bol postavený v r. 1765 - 1772 </a:t>
            </a:r>
            <a:r>
              <a:rPr lang="sk-SK" dirty="0">
                <a:latin typeface="Gadugi" panose="020B0502040204020203" pitchFamily="34" charset="0"/>
              </a:rPr>
              <a:t>na pamiatku morovej epidémie, ktorá zachvátila mesto v roku </a:t>
            </a:r>
            <a:r>
              <a:rPr lang="sk-SK" dirty="0">
                <a:latin typeface="Gadugi" panose="020B0502040204020203" pitchFamily="34" charset="0"/>
              </a:rPr>
              <a:t>1710 a </a:t>
            </a:r>
            <a:r>
              <a:rPr lang="sk-SK" dirty="0">
                <a:latin typeface="Gadugi" panose="020B0502040204020203" pitchFamily="34" charset="0"/>
              </a:rPr>
              <a:t>patrí jednoznačne k najkrajším dielam svojho druhu na Slovensku i v strednej Európe</a:t>
            </a:r>
            <a:r>
              <a:rPr lang="sk-SK" dirty="0">
                <a:latin typeface="Gadugi" panose="020B0502040204020203" pitchFamily="34" charset="0"/>
              </a:rPr>
              <a:t>. Svoje miesto má </a:t>
            </a:r>
            <a:r>
              <a:rPr lang="sk-SK" dirty="0">
                <a:latin typeface="Gadugi" panose="020B0502040204020203" pitchFamily="34" charset="0"/>
              </a:rPr>
              <a:t>pred farským Kostolom Panny </a:t>
            </a:r>
            <a:r>
              <a:rPr lang="sk-SK" dirty="0">
                <a:latin typeface="Gadugi" panose="020B0502040204020203" pitchFamily="34" charset="0"/>
              </a:rPr>
              <a:t>Márie.</a:t>
            </a:r>
            <a:r>
              <a:rPr lang="sk-SK" dirty="0">
                <a:latin typeface="Gadugi" panose="020B0502040204020203" pitchFamily="34" charset="0"/>
              </a:rPr>
              <a:t> V</a:t>
            </a:r>
            <a:r>
              <a:rPr lang="sk-SK" dirty="0">
                <a:latin typeface="Gadugi" panose="020B0502040204020203" pitchFamily="34" charset="0"/>
              </a:rPr>
              <a:t> </a:t>
            </a:r>
            <a:r>
              <a:rPr lang="sk-SK" dirty="0">
                <a:latin typeface="Gadugi" panose="020B0502040204020203" pitchFamily="34" charset="0"/>
              </a:rPr>
              <a:t>priebehu </a:t>
            </a:r>
            <a:r>
              <a:rPr lang="sk-SK" dirty="0">
                <a:latin typeface="Gadugi" panose="020B0502040204020203" pitchFamily="34" charset="0"/>
              </a:rPr>
              <a:t>desaťročí bol </a:t>
            </a:r>
            <a:r>
              <a:rPr lang="sk-SK" dirty="0">
                <a:latin typeface="Gadugi" panose="020B0502040204020203" pitchFamily="34" charset="0"/>
              </a:rPr>
              <a:t>mnohokrát reštaurovaný </a:t>
            </a:r>
            <a:r>
              <a:rPr lang="sk-SK" dirty="0">
                <a:latin typeface="Gadugi" panose="020B0502040204020203" pitchFamily="34" charset="0"/>
              </a:rPr>
              <a:t>a </a:t>
            </a:r>
            <a:r>
              <a:rPr lang="sk-SK" dirty="0">
                <a:latin typeface="Gadugi" panose="020B0502040204020203" pitchFamily="34" charset="0"/>
              </a:rPr>
              <a:t>posledná rekonštrukcia trvala približne 13 rokov</a:t>
            </a:r>
            <a:r>
              <a:rPr lang="sk-SK" dirty="0">
                <a:latin typeface="Gadugi" panose="020B0502040204020203" pitchFamily="34" charset="0"/>
              </a:rPr>
              <a:t>.</a:t>
            </a:r>
          </a:p>
          <a:p>
            <a:pPr marL="214313" indent="-214313" defTabSz="34290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sk-SK" dirty="0" smtClean="0">
                <a:latin typeface="Gadugi" panose="020B0502040204020203" pitchFamily="34" charset="0"/>
              </a:rPr>
              <a:t>Umelecké </a:t>
            </a:r>
            <a:r>
              <a:rPr lang="sk-SK" dirty="0">
                <a:latin typeface="Gadugi" panose="020B0502040204020203" pitchFamily="34" charset="0"/>
              </a:rPr>
              <a:t>hodnoty diela dopĺňa zložitý ideový plán, zohľadňujúci popri hlavnom poslaní aj mestské špecifiká s protireformačným </a:t>
            </a:r>
            <a:r>
              <a:rPr lang="sk-SK" dirty="0">
                <a:latin typeface="Gadugi" panose="020B0502040204020203" pitchFamily="34" charset="0"/>
              </a:rPr>
              <a:t>nábojom. </a:t>
            </a:r>
            <a:r>
              <a:rPr lang="sk-SK" dirty="0">
                <a:latin typeface="Gadugi" panose="020B0502040204020203" pitchFamily="34" charset="0"/>
              </a:rPr>
              <a:t>Na </a:t>
            </a:r>
            <a:r>
              <a:rPr lang="sk-SK" dirty="0">
                <a:latin typeface="Gadugi" panose="020B0502040204020203" pitchFamily="34" charset="0"/>
              </a:rPr>
              <a:t>jeho vrchole – vo výške neuveriteľných 20 metrov – sa nachádza súsošie Najsvätejšej trojice. Okrem toho možno na stĺpe obdivovať i sochy anjelov a 14 sôch svätých v nadživotnej veľkosti. </a:t>
            </a:r>
            <a:endParaRPr lang="sk-SK" dirty="0">
              <a:latin typeface="Gadugi" panose="020B0502040204020203" pitchFamily="34" charset="0"/>
            </a:endParaRPr>
          </a:p>
          <a:p>
            <a:pPr marL="214313" indent="-214313" defTabSz="34290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sk-SK" dirty="0" smtClean="0">
                <a:latin typeface="Gadugi" panose="020B0502040204020203" pitchFamily="34" charset="0"/>
              </a:rPr>
              <a:t>Výstavba </a:t>
            </a:r>
            <a:r>
              <a:rPr lang="sk-SK" dirty="0">
                <a:latin typeface="Gadugi" panose="020B0502040204020203" pitchFamily="34" charset="0"/>
              </a:rPr>
              <a:t>stĺpu bola nesmierne nákladná </a:t>
            </a:r>
            <a:r>
              <a:rPr lang="sk-SK" dirty="0">
                <a:latin typeface="Gadugi" panose="020B0502040204020203" pitchFamily="34" charset="0"/>
              </a:rPr>
              <a:t>(stála takmer </a:t>
            </a:r>
            <a:r>
              <a:rPr lang="sk-SK" dirty="0">
                <a:latin typeface="Gadugi" panose="020B0502040204020203" pitchFamily="34" charset="0"/>
              </a:rPr>
              <a:t>23.000 </a:t>
            </a:r>
            <a:r>
              <a:rPr lang="sk-SK" dirty="0">
                <a:latin typeface="Gadugi" panose="020B0502040204020203" pitchFamily="34" charset="0"/>
              </a:rPr>
              <a:t>zlatých), </a:t>
            </a:r>
            <a:r>
              <a:rPr lang="sk-SK" dirty="0">
                <a:latin typeface="Gadugi" panose="020B0502040204020203" pitchFamily="34" charset="0"/>
              </a:rPr>
              <a:t>preto ju úrady dlho označovali za zbytočný luxus.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7" name="BlokTextu 6">
            <a:hlinkClick r:id="rId2" action="ppaction://hlinksldjump"/>
          </p:cNvPr>
          <p:cNvSpPr txBox="1"/>
          <p:nvPr/>
        </p:nvSpPr>
        <p:spPr>
          <a:xfrm>
            <a:off x="3905794" y="7816645"/>
            <a:ext cx="2573383" cy="1037273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ÚLOHA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9269" y="1375025"/>
            <a:ext cx="5551714" cy="636587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chemeClr val="tx1"/>
                </a:solidFill>
              </a:rPr>
              <a:t>Morový stĺp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79269" y="2493818"/>
            <a:ext cx="5551714" cy="6100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</a:pPr>
            <a:r>
              <a:rPr lang="sk-SK" sz="2600" b="1" dirty="0">
                <a:solidFill>
                  <a:schemeClr val="accent2">
                    <a:lumMod val="75000"/>
                  </a:schemeClr>
                </a:solidFill>
              </a:rPr>
              <a:t>Zadanie úlohy 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sk-SK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SzPct val="115000"/>
            </a:pPr>
            <a:r>
              <a:rPr lang="sk-SK" sz="2200" b="1" dirty="0">
                <a:solidFill>
                  <a:schemeClr val="accent5">
                    <a:lumMod val="50000"/>
                  </a:schemeClr>
                </a:solidFill>
              </a:rPr>
              <a:t>Súčasťou súsošia sú sošky nazývané </a:t>
            </a:r>
            <a:r>
              <a:rPr lang="sk-SK" sz="2200" b="1" dirty="0" err="1">
                <a:solidFill>
                  <a:srgbClr val="FF0000"/>
                </a:solidFill>
              </a:rPr>
              <a:t>Putti</a:t>
            </a:r>
            <a:r>
              <a:rPr lang="sk-SK" sz="2200" b="1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sk-SK" sz="2200" b="1" dirty="0" err="1">
                <a:solidFill>
                  <a:srgbClr val="FF0000"/>
                </a:solidFill>
              </a:rPr>
              <a:t>Serafin</a:t>
            </a:r>
            <a:r>
              <a:rPr lang="sk-SK" sz="2200" b="1" dirty="0">
                <a:solidFill>
                  <a:schemeClr val="accent5">
                    <a:lumMod val="50000"/>
                  </a:schemeClr>
                </a:solidFill>
              </a:rPr>
              <a:t>. Zistite aké sošky tieto názvy pomenúvajú.</a:t>
            </a:r>
          </a:p>
          <a:p>
            <a:pPr marL="457200" indent="-457200" defTabSz="342900">
              <a:spcBef>
                <a:spcPct val="2000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SzPct val="115000"/>
              <a:buFont typeface="+mj-lt"/>
              <a:buAutoNum type="alphaLcParenR"/>
            </a:pPr>
            <a:r>
              <a:rPr lang="sk-SK" sz="2200" b="1" dirty="0" smtClean="0">
                <a:solidFill>
                  <a:schemeClr val="accent5">
                    <a:lumMod val="50000"/>
                  </a:schemeClr>
                </a:solidFill>
              </a:rPr>
              <a:t>Vyhľadajte tieto </a:t>
            </a:r>
            <a:r>
              <a:rPr lang="sk-SK" sz="2200" b="1" dirty="0">
                <a:solidFill>
                  <a:schemeClr val="accent5">
                    <a:lumMod val="50000"/>
                  </a:schemeClr>
                </a:solidFill>
              </a:rPr>
              <a:t>sošky na </a:t>
            </a:r>
            <a:r>
              <a:rPr lang="sk-SK" sz="2200" b="1" dirty="0" smtClean="0">
                <a:solidFill>
                  <a:schemeClr val="accent5">
                    <a:lumMod val="50000"/>
                  </a:schemeClr>
                </a:solidFill>
              </a:rPr>
              <a:t>súsoší.</a:t>
            </a:r>
            <a:endParaRPr lang="sk-SK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defTabSz="342900">
              <a:spcBef>
                <a:spcPct val="2000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SzPct val="115000"/>
              <a:buFont typeface="+mj-lt"/>
              <a:buAutoNum type="alphaLcParenR"/>
            </a:pPr>
            <a:r>
              <a:rPr lang="sk-SK" sz="2200" b="1" dirty="0" smtClean="0">
                <a:solidFill>
                  <a:schemeClr val="accent5">
                    <a:lumMod val="50000"/>
                  </a:schemeClr>
                </a:solidFill>
              </a:rPr>
              <a:t>Vysvetlite, čím </a:t>
            </a:r>
            <a:r>
              <a:rPr lang="sk-SK" sz="2200" b="1" dirty="0">
                <a:solidFill>
                  <a:schemeClr val="accent5">
                    <a:lumMod val="50000"/>
                  </a:schemeClr>
                </a:solidFill>
              </a:rPr>
              <a:t>sa </a:t>
            </a:r>
            <a:endParaRPr lang="sk-SK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accent5">
                  <a:lumMod val="75000"/>
                </a:schemeClr>
              </a:buClr>
              <a:buSzPct val="115000"/>
            </a:pPr>
            <a:r>
              <a:rPr lang="sk-SK" sz="2200" b="1" dirty="0" smtClean="0">
                <a:solidFill>
                  <a:schemeClr val="accent5">
                    <a:lumMod val="50000"/>
                  </a:schemeClr>
                </a:solidFill>
              </a:rPr>
              <a:t>tieto </a:t>
            </a:r>
            <a:r>
              <a:rPr lang="sk-SK" sz="2200" b="1" dirty="0">
                <a:solidFill>
                  <a:schemeClr val="accent5">
                    <a:lumMod val="50000"/>
                  </a:schemeClr>
                </a:solidFill>
              </a:rPr>
              <a:t>sošky navzájom </a:t>
            </a:r>
            <a:r>
              <a:rPr lang="sk-SK" sz="2200" b="1" dirty="0" smtClean="0">
                <a:solidFill>
                  <a:schemeClr val="accent5">
                    <a:lumMod val="50000"/>
                  </a:schemeClr>
                </a:solidFill>
              </a:rPr>
              <a:t>líšia. </a:t>
            </a:r>
            <a:endParaRPr lang="sk-SK" sz="2200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sz="1600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sz="1600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791" y="5455840"/>
            <a:ext cx="2240192" cy="3138622"/>
          </a:xfrm>
          <a:prstGeom prst="rect">
            <a:avLst/>
          </a:prstGeom>
        </p:spPr>
      </p:pic>
      <p:sp>
        <p:nvSpPr>
          <p:cNvPr id="7" name="BlokTextu 6">
            <a:hlinkClick r:id="rId3" action="ppaction://hlinksldjump"/>
          </p:cNvPr>
          <p:cNvSpPr txBox="1"/>
          <p:nvPr/>
        </p:nvSpPr>
        <p:spPr>
          <a:xfrm>
            <a:off x="433183" y="7890748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Over si správnu odpoveď </a:t>
            </a:r>
            <a:r>
              <a:rPr lang="sk-SK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9269" y="1375025"/>
            <a:ext cx="5551714" cy="636587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chemeClr val="tx1"/>
                </a:solidFill>
              </a:rPr>
              <a:t>Morový stĺp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79269" y="2493818"/>
            <a:ext cx="5551714" cy="5874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</a:pPr>
            <a:r>
              <a:rPr lang="sk-SK" sz="2600" b="1" dirty="0">
                <a:solidFill>
                  <a:schemeClr val="accent2">
                    <a:lumMod val="75000"/>
                  </a:schemeClr>
                </a:solidFill>
              </a:rPr>
              <a:t>Riešenie úlohy 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sk-SK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endParaRPr lang="sk-SK" dirty="0" smtClean="0"/>
          </a:p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</a:pPr>
            <a:r>
              <a:rPr lang="sk-SK" dirty="0" err="1" smtClean="0">
                <a:latin typeface="Gadugi" panose="020B0502040204020203" pitchFamily="34" charset="0"/>
              </a:rPr>
              <a:t>Putti</a:t>
            </a:r>
            <a:r>
              <a:rPr lang="sk-SK" dirty="0" smtClean="0">
                <a:latin typeface="Gadugi" panose="020B0502040204020203" pitchFamily="34" charset="0"/>
              </a:rPr>
              <a:t> </a:t>
            </a:r>
            <a:r>
              <a:rPr lang="sk-SK" dirty="0">
                <a:latin typeface="Gadugi" panose="020B0502040204020203" pitchFamily="34" charset="0"/>
              </a:rPr>
              <a:t>- anjelik s telom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6" y="3143715"/>
            <a:ext cx="2834640" cy="3971474"/>
          </a:xfrm>
          <a:prstGeom prst="rect">
            <a:avLst/>
          </a:prstGeom>
        </p:spPr>
      </p:pic>
      <p:sp>
        <p:nvSpPr>
          <p:cNvPr id="3" name="Oválna bublina 2"/>
          <p:cNvSpPr/>
          <p:nvPr/>
        </p:nvSpPr>
        <p:spPr>
          <a:xfrm>
            <a:off x="3997234" y="4794069"/>
            <a:ext cx="783772" cy="888274"/>
          </a:xfrm>
          <a:prstGeom prst="wedgeEllipseCallout">
            <a:avLst>
              <a:gd name="adj1" fmla="val 115834"/>
              <a:gd name="adj2" fmla="val 77206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5016137" y="6087291"/>
            <a:ext cx="240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latin typeface="Gadugi" panose="020B0502040204020203" pitchFamily="34" charset="0"/>
              </a:rPr>
              <a:t>Serafín</a:t>
            </a:r>
            <a:r>
              <a:rPr lang="sk-SK" dirty="0">
                <a:latin typeface="Gadugi" panose="020B0502040204020203" pitchFamily="34" charset="0"/>
              </a:rPr>
              <a:t> </a:t>
            </a:r>
            <a:endParaRPr lang="sk-SK" dirty="0" smtClean="0">
              <a:latin typeface="Gadugi" panose="020B0502040204020203" pitchFamily="34" charset="0"/>
            </a:endParaRPr>
          </a:p>
          <a:p>
            <a:r>
              <a:rPr lang="sk-SK" dirty="0" smtClean="0">
                <a:latin typeface="Gadugi" panose="020B0502040204020203" pitchFamily="34" charset="0"/>
              </a:rPr>
              <a:t>- hlavička </a:t>
            </a:r>
          </a:p>
          <a:p>
            <a:r>
              <a:rPr lang="sk-SK" dirty="0" smtClean="0">
                <a:latin typeface="Gadugi" panose="020B0502040204020203" pitchFamily="34" charset="0"/>
              </a:rPr>
              <a:t>anjela</a:t>
            </a:r>
            <a:r>
              <a:rPr lang="sk-SK" dirty="0">
                <a:latin typeface="Gadugi" panose="020B0502040204020203" pitchFamily="34" charset="0"/>
              </a:rPr>
              <a:t> </a:t>
            </a:r>
            <a:br>
              <a:rPr lang="sk-SK" dirty="0">
                <a:latin typeface="Gadugi" panose="020B0502040204020203" pitchFamily="34" charset="0"/>
              </a:rPr>
            </a:br>
            <a:endParaRPr lang="sk-SK" dirty="0"/>
          </a:p>
        </p:txBody>
      </p:sp>
      <p:sp>
        <p:nvSpPr>
          <p:cNvPr id="8" name="Oválna bublina 7"/>
          <p:cNvSpPr/>
          <p:nvPr/>
        </p:nvSpPr>
        <p:spPr>
          <a:xfrm>
            <a:off x="3696789" y="6243318"/>
            <a:ext cx="783772" cy="888274"/>
          </a:xfrm>
          <a:prstGeom prst="wedgeEllipseCallout">
            <a:avLst>
              <a:gd name="adj1" fmla="val -130833"/>
              <a:gd name="adj2" fmla="val 97794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hlinkClick r:id="rId3" action="ppaction://hlinksldjump"/>
          </p:cNvPr>
          <p:cNvSpPr txBox="1"/>
          <p:nvPr/>
        </p:nvSpPr>
        <p:spPr>
          <a:xfrm>
            <a:off x="1841863" y="8481366"/>
            <a:ext cx="32265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Vráť ma na mapku 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307</TotalTime>
  <Words>1253</Words>
  <Application>Microsoft Office PowerPoint</Application>
  <PresentationFormat>A4 (210 x 297 mm)</PresentationFormat>
  <Paragraphs>176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Gadugi</vt:lpstr>
      <vt:lpstr>Garamond</vt:lpstr>
      <vt:lpstr>Wingdings</vt:lpstr>
      <vt:lpstr>Organický motív</vt:lpstr>
      <vt:lpstr>Prezentácia programu PowerPoint</vt:lpstr>
      <vt:lpstr>Dolná brána</vt:lpstr>
      <vt:lpstr>Dolná brána</vt:lpstr>
      <vt:lpstr>Dolná brána</vt:lpstr>
      <vt:lpstr>Dolná brána</vt:lpstr>
      <vt:lpstr>Morový stĺp</vt:lpstr>
      <vt:lpstr>Prezentácia programu PowerPoint</vt:lpstr>
      <vt:lpstr>Prezentácia programu PowerPoint</vt:lpstr>
      <vt:lpstr>Prezentácia programu PowerPoint</vt:lpstr>
      <vt:lpstr>Mincovňa Kremnica</vt:lpstr>
      <vt:lpstr>Mincovňa Kremnica</vt:lpstr>
      <vt:lpstr>Mincovňa Kremnica</vt:lpstr>
      <vt:lpstr>Mincovňa Kremnica</vt:lpstr>
      <vt:lpstr>Pamätník pred Mincovňou</vt:lpstr>
      <vt:lpstr>Pamätník pred Mincovňou</vt:lpstr>
      <vt:lpstr>Dom komorského grófa</vt:lpstr>
      <vt:lpstr>Dom komorského grófa</vt:lpstr>
      <vt:lpstr>Dom komorského grófa</vt:lpstr>
      <vt:lpstr>Dom komorského grófa</vt:lpstr>
      <vt:lpstr>Dom komorského grófa</vt:lpstr>
      <vt:lpstr>Dom pod hradom</vt:lpstr>
      <vt:lpstr>Dom pod hradom</vt:lpstr>
      <vt:lpstr>Prezentácia programu PowerPoint</vt:lpstr>
      <vt:lpstr>Mestský hrad</vt:lpstr>
      <vt:lpstr>ZDROJE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Wagnerová</dc:creator>
  <cp:lastModifiedBy>Wagnerová</cp:lastModifiedBy>
  <cp:revision>30</cp:revision>
  <dcterms:created xsi:type="dcterms:W3CDTF">2018-06-27T20:27:55Z</dcterms:created>
  <dcterms:modified xsi:type="dcterms:W3CDTF">2018-07-01T12:55:18Z</dcterms:modified>
</cp:coreProperties>
</file>