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408A4-9467-41E5-8296-888B60E3814F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B173F-9D86-4A6E-99AD-9B92B9AF83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7437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http://www.moderne-dejiny.sk/clanek/2-svetova-vojna-1939-1941/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173F-9D86-4A6E-99AD-9B92B9AF83D7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8621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http://imgup.cz/images/2016/11/10/Little_BoyFat_Man.jpg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173F-9D86-4A6E-99AD-9B92B9AF83D7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1626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https://zpravy.idnes.cz/brit-nagasaki-a-rakovina-0wu-/zahranicni.aspx?c=A130814_183315_zahranicni_ert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173F-9D86-4A6E-99AD-9B92B9AF83D7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0422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173F-9D86-4A6E-99AD-9B92B9AF83D7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3892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5879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0728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4849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9365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6216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4689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0067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3551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3833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8720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02143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9875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1675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4934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0431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3857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E19E-840A-444D-8D4D-05C847FF78F0}" type="datetimeFigureOut">
              <a:rPr lang="sk-SK" smtClean="0"/>
              <a:pPr/>
              <a:t>10. 4. 2018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C0FA5F-EE34-4BEB-B7D5-38A7CB24BA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6987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tomic_bombings_of_Hiroshima_and_Nagasaki" TargetMode="External"/><Relationship Id="rId3" Type="http://schemas.openxmlformats.org/officeDocument/2006/relationships/hyperlink" Target="http://www.teraz.sk/zahranicie/usa-pouzili-v-auguste-1945-jadrove-zbr/61828-clanok.html" TargetMode="External"/><Relationship Id="rId7" Type="http://schemas.openxmlformats.org/officeDocument/2006/relationships/hyperlink" Target="https://sk.wikipedia.org/wiki/Prv%C3%A1_svetov%C3%A1_vojn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lka.cz/10813-Bombardovani-Hirosimy-a-Nagasaki-Pohledem-te-doby" TargetMode="External"/><Relationship Id="rId5" Type="http://schemas.openxmlformats.org/officeDocument/2006/relationships/hyperlink" Target="https://cs.wikipedia.org/wiki/Atomov%C3%A9_bombardov%C3%A1n%C3%AD_Hiro%C5%A1imy_a_Nagasaki" TargetMode="External"/><Relationship Id="rId4" Type="http://schemas.openxmlformats.org/officeDocument/2006/relationships/hyperlink" Target="https://sk.wikipedia.org/wiki/Druh%C3%A1_svetov%C3%A1_vojna" TargetMode="External"/><Relationship Id="rId9" Type="http://schemas.openxmlformats.org/officeDocument/2006/relationships/hyperlink" Target="https://dennikn.sk/206183/pred-70-rokmi-znicili-americke-atomove-bomby-hirosimu-a-nagasaki-fotogaleri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tream.cz/nej/10010840-nejvetsi-atomova-bomba-jaka-kdy-byla-odpalen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="" xmlns:a16="http://schemas.microsoft.com/office/drawing/2014/main" id="{8BF4C291-4F94-46B4-A53A-8D6F4A15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58" y="141703"/>
            <a:ext cx="6428179" cy="1359877"/>
          </a:xfrm>
        </p:spPr>
        <p:txBody>
          <a:bodyPr/>
          <a:lstStyle/>
          <a:p>
            <a:r>
              <a:rPr lang="sk-SK" dirty="0"/>
              <a:t>Vojna o Japonsko</a:t>
            </a:r>
          </a:p>
        </p:txBody>
      </p:sp>
      <p:pic>
        <p:nvPicPr>
          <p:cNvPr id="1026" name="Picture 2" descr="VÃ½sledok vyhÄ¾adÃ¡vania obrÃ¡zkov pre dopyt japonsko">
            <a:extLst>
              <a:ext uri="{FF2B5EF4-FFF2-40B4-BE49-F238E27FC236}">
                <a16:creationId xmlns="" xmlns:a16="http://schemas.microsoft.com/office/drawing/2014/main" id="{A56BFC66-4B9F-4B49-AA21-E68B34C89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98" y="3600639"/>
            <a:ext cx="5181305" cy="2967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japonsko 2 svetovÃ¡ vojna">
            <a:extLst>
              <a:ext uri="{FF2B5EF4-FFF2-40B4-BE49-F238E27FC236}">
                <a16:creationId xmlns="" xmlns:a16="http://schemas.microsoft.com/office/drawing/2014/main" id="{046E5F43-BA4A-4640-9EF4-2AB00A9BD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12" y="2049491"/>
            <a:ext cx="3052488" cy="2289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VÃ½sledok vyhÄ¾adÃ¡vania obrÃ¡zkov pre dopyt japonsko 2 svetovÃ¡ vojna">
            <a:extLst>
              <a:ext uri="{FF2B5EF4-FFF2-40B4-BE49-F238E27FC236}">
                <a16:creationId xmlns="" xmlns:a16="http://schemas.microsoft.com/office/drawing/2014/main" id="{B6879290-2F03-4847-801B-BDE3C8BE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75" y="461303"/>
            <a:ext cx="5426646" cy="2967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="" xmlns:a16="http://schemas.microsoft.com/office/drawing/2014/main" id="{247D2B17-32A8-46A4-9C85-E3726121634D}"/>
              </a:ext>
            </a:extLst>
          </p:cNvPr>
          <p:cNvSpPr txBox="1"/>
          <p:nvPr/>
        </p:nvSpPr>
        <p:spPr>
          <a:xfrm>
            <a:off x="3043512" y="4670474"/>
            <a:ext cx="276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Adam </a:t>
            </a:r>
            <a:r>
              <a:rPr lang="sk-SK" dirty="0" err="1"/>
              <a:t>Mališ</a:t>
            </a:r>
            <a:r>
              <a:rPr lang="sk-SK" dirty="0"/>
              <a:t> </a:t>
            </a:r>
          </a:p>
          <a:p>
            <a:r>
              <a:rPr lang="sk-SK" dirty="0"/>
              <a:t>David Sedliak</a:t>
            </a:r>
          </a:p>
          <a:p>
            <a:r>
              <a:rPr lang="sk-SK" dirty="0"/>
              <a:t>Dominik J</a:t>
            </a:r>
            <a:r>
              <a:rPr lang="sk-SK" dirty="0" smtClean="0"/>
              <a:t>. Národa</a:t>
            </a:r>
            <a:endParaRPr lang="sk-SK" dirty="0"/>
          </a:p>
          <a:p>
            <a:r>
              <a:rPr lang="sk-SK" dirty="0"/>
              <a:t>Andrej </a:t>
            </a:r>
            <a:r>
              <a:rPr lang="sk-SK" dirty="0" err="1"/>
              <a:t>Toncik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1748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7DFAB0D-10E6-4072-BDBE-89BBA9D9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11" y="684537"/>
            <a:ext cx="3614640" cy="529883"/>
          </a:xfrm>
        </p:spPr>
        <p:txBody>
          <a:bodyPr>
            <a:normAutofit fontScale="90000"/>
          </a:bodyPr>
          <a:lstStyle/>
          <a:p>
            <a:r>
              <a:rPr lang="sk-SK" dirty="0"/>
              <a:t>Zdroje 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E12107F4-B78F-41F4-A055-ABBF22A32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2264" y="1343560"/>
            <a:ext cx="8915399" cy="4972834"/>
          </a:xfrm>
        </p:spPr>
        <p:txBody>
          <a:bodyPr>
            <a:normAutofit/>
          </a:bodyPr>
          <a:lstStyle/>
          <a:p>
            <a:pPr defTabSz="508254">
              <a:defRPr sz="2784"/>
            </a:pPr>
            <a:r>
              <a:rPr lang="sk-SK" sz="1600" dirty="0">
                <a:hlinkClick r:id="rId3"/>
              </a:rPr>
              <a:t>http://www.teraz.sk/zahranicie/usa-pouzili-v-auguste-1945-jadrove-zbr/61828-clanok.html</a:t>
            </a:r>
            <a:r>
              <a:rPr lang="sk-SK" sz="1600" dirty="0"/>
              <a:t>   </a:t>
            </a:r>
          </a:p>
          <a:p>
            <a:pPr defTabSz="508254">
              <a:defRPr sz="2784"/>
            </a:pPr>
            <a:r>
              <a:rPr lang="sk-SK" sz="1600" dirty="0">
                <a:hlinkClick r:id="rId4"/>
              </a:rPr>
              <a:t>https://sk.wikipedia.org/wiki/Druh%C3%A1_svetov%C3%A1_vojna</a:t>
            </a:r>
            <a:r>
              <a:rPr lang="sk-SK" sz="1600" dirty="0"/>
              <a:t> </a:t>
            </a:r>
          </a:p>
          <a:p>
            <a:pPr defTabSz="508254">
              <a:defRPr sz="2784"/>
            </a:pPr>
            <a:r>
              <a:rPr lang="sk-SK" sz="1600" dirty="0">
                <a:hlinkClick r:id="rId5"/>
              </a:rPr>
              <a:t>https://cs.wikipedia.org/wiki/Atomov%C3%A9_bombardov%C3%A1n%C3%AD_Hiro%C5%A1imy_a_Nagasaki</a:t>
            </a:r>
            <a:r>
              <a:rPr lang="sk-SK" sz="1600" dirty="0"/>
              <a:t> </a:t>
            </a:r>
          </a:p>
          <a:p>
            <a:pPr defTabSz="508254">
              <a:defRPr sz="2784"/>
            </a:pPr>
            <a:r>
              <a:rPr lang="sk-SK" sz="1600" dirty="0">
                <a:hlinkClick r:id="rId6"/>
              </a:rPr>
              <a:t>https://www.valka.cz/10813-Bombardovani-Hirosimy-a-Nagasaki-Pohledem-te-doby</a:t>
            </a:r>
            <a:r>
              <a:rPr lang="sk-SK" sz="1600" dirty="0"/>
              <a:t> </a:t>
            </a:r>
          </a:p>
          <a:p>
            <a:pPr defTabSz="508254">
              <a:defRPr sz="2784"/>
            </a:pPr>
            <a:r>
              <a:rPr lang="sk-SK" sz="1600" dirty="0">
                <a:hlinkClick r:id="rId7"/>
              </a:rPr>
              <a:t>https://sk.wikipedia.org/wiki/Prv%C3%A1_svetov%C3%A1_vojna</a:t>
            </a:r>
            <a:r>
              <a:rPr lang="sk-SK" sz="1600" dirty="0"/>
              <a:t> </a:t>
            </a:r>
          </a:p>
          <a:p>
            <a:pPr defTabSz="508254">
              <a:defRPr sz="2784"/>
            </a:pPr>
            <a:r>
              <a:rPr lang="sk-SK" sz="1600" dirty="0">
                <a:hlinkClick r:id="rId4"/>
              </a:rPr>
              <a:t>https://sk.wikipedia.org/wiki/Druh%C3%A1_svetov%C3%A1_vojna</a:t>
            </a:r>
            <a:endParaRPr lang="sk-SK" sz="1600" dirty="0"/>
          </a:p>
          <a:p>
            <a:pPr defTabSz="508254">
              <a:defRPr sz="2784"/>
            </a:pPr>
            <a:r>
              <a:rPr lang="sk-SK" sz="1600" dirty="0">
                <a:hlinkClick r:id="rId8"/>
              </a:rPr>
              <a:t>https://en.wikipedia.org/wiki/Atomic_bombings_of_Hiroshima_and_Nagasaki</a:t>
            </a:r>
            <a:r>
              <a:rPr lang="sk-SK" sz="1600" dirty="0"/>
              <a:t> </a:t>
            </a:r>
          </a:p>
          <a:p>
            <a:r>
              <a:rPr lang="sk-SK" sz="1600" dirty="0">
                <a:hlinkClick r:id="rId9"/>
              </a:rPr>
              <a:t>https://dennikn.sk/206183/pred-70-rokmi-znicili-americke-atomove-bomby-hirosimu-a-nagasaki-fotogaleria/</a:t>
            </a:r>
            <a:r>
              <a:rPr lang="sk-SK" sz="16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0396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Ďakujeme za pozornosť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5912538026_f4bfd7bc80_b.jpg"/>
          <p:cNvPicPr>
            <a:picLocks noChangeAspect="1"/>
          </p:cNvPicPr>
          <p:nvPr/>
        </p:nvPicPr>
        <p:blipFill>
          <a:blip r:embed="rId2" cstate="print"/>
          <a:srcRect l="25881" t="24054" r="25054" b="28447"/>
          <a:stretch>
            <a:fillRect/>
          </a:stretch>
        </p:blipFill>
        <p:spPr>
          <a:xfrm>
            <a:off x="6702641" y="3444536"/>
            <a:ext cx="816745" cy="80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FF7523E-FB53-46ED-AC16-0600D0E1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1" y="174462"/>
            <a:ext cx="8915399" cy="1120726"/>
          </a:xfrm>
        </p:spPr>
        <p:txBody>
          <a:bodyPr/>
          <a:lstStyle/>
          <a:p>
            <a:r>
              <a:rPr lang="sk-SK" dirty="0"/>
              <a:t>2.svetová vojna</a:t>
            </a:r>
          </a:p>
        </p:txBody>
      </p:sp>
      <p:sp>
        <p:nvSpPr>
          <p:cNvPr id="9" name="Zástupný objekt pre text 3">
            <a:extLst>
              <a:ext uri="{FF2B5EF4-FFF2-40B4-BE49-F238E27FC236}">
                <a16:creationId xmlns="" xmlns:a16="http://schemas.microsoft.com/office/drawing/2014/main" id="{2296174D-D97D-4DC4-B099-2FA6028B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7876" y="629363"/>
            <a:ext cx="8915399" cy="499307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- </a:t>
            </a:r>
            <a:r>
              <a:rPr lang="sk-SK" sz="1600" dirty="0" smtClean="0">
                <a:solidFill>
                  <a:schemeClr val="tx1"/>
                </a:solidFill>
              </a:rPr>
              <a:t>najväčší a najrozsiahlejší ozbrojený konflikt v dejinách ľudstva, ktorý stál život asi 45 až 60 miliónov ľudí.</a:t>
            </a:r>
          </a:p>
          <a:p>
            <a:pPr marL="342900" indent="-342900">
              <a:buFontTx/>
              <a:buChar char="-"/>
            </a:pPr>
            <a:r>
              <a:rPr lang="sk-SK" sz="1600" dirty="0" smtClean="0">
                <a:solidFill>
                  <a:schemeClr val="tx1"/>
                </a:solidFill>
              </a:rPr>
              <a:t>Trvala </a:t>
            </a:r>
            <a:r>
              <a:rPr lang="sk-SK" sz="1600" dirty="0">
                <a:solidFill>
                  <a:schemeClr val="tx1"/>
                </a:solidFill>
              </a:rPr>
              <a:t>6 rokov, 1.Septembra 1939 - 8.Mája 1945 </a:t>
            </a:r>
          </a:p>
          <a:p>
            <a:pPr marL="342900" indent="-342900">
              <a:buFontTx/>
              <a:buChar char="-"/>
            </a:pPr>
            <a:r>
              <a:rPr lang="sk-SK" sz="1600" dirty="0">
                <a:solidFill>
                  <a:schemeClr val="tx1"/>
                </a:solidFill>
              </a:rPr>
              <a:t>príčiny boli: chybne koncipovaná Versaillská zmluva , Veľká hospodárska kríza 20.-30. rokoch</a:t>
            </a:r>
          </a:p>
          <a:p>
            <a:pPr marL="342900" indent="-342900">
              <a:buFontTx/>
              <a:buChar char="-"/>
            </a:pPr>
            <a:r>
              <a:rPr lang="sk-SK" sz="1600" dirty="0">
                <a:solidFill>
                  <a:schemeClr val="tx1"/>
                </a:solidFill>
              </a:rPr>
              <a:t> kríza spôsobila oslabenie štátov a to využil Hitler ku svojej propagande</a:t>
            </a:r>
          </a:p>
          <a:p>
            <a:pPr marL="342900" indent="-342900">
              <a:buFontTx/>
              <a:buChar char="-"/>
            </a:pPr>
            <a:r>
              <a:rPr lang="sk-SK" sz="1600" dirty="0">
                <a:solidFill>
                  <a:schemeClr val="tx1"/>
                </a:solidFill>
              </a:rPr>
              <a:t> 30. január 1933 sa stal kancelárom Adolf Hitler a začala propaganda nacizmu (dielo </a:t>
            </a:r>
            <a:r>
              <a:rPr lang="sk-SK" sz="1600" dirty="0" err="1">
                <a:solidFill>
                  <a:schemeClr val="tx1"/>
                </a:solidFill>
              </a:rPr>
              <a:t>Mein</a:t>
            </a:r>
            <a:r>
              <a:rPr lang="sk-SK" sz="1600" dirty="0">
                <a:solidFill>
                  <a:schemeClr val="tx1"/>
                </a:solidFill>
              </a:rPr>
              <a:t> </a:t>
            </a:r>
            <a:r>
              <a:rPr lang="sk-SK" sz="1600" dirty="0" err="1">
                <a:solidFill>
                  <a:schemeClr val="tx1"/>
                </a:solidFill>
              </a:rPr>
              <a:t>Kampf</a:t>
            </a:r>
            <a:r>
              <a:rPr lang="sk-SK" sz="1600" dirty="0">
                <a:solidFill>
                  <a:schemeClr val="tx1"/>
                </a:solidFill>
              </a:rPr>
              <a:t>)  </a:t>
            </a:r>
          </a:p>
          <a:p>
            <a:pPr marL="342900" indent="-342900">
              <a:buFontTx/>
              <a:buChar char="-"/>
            </a:pPr>
            <a:endParaRPr lang="sk-SK" sz="2000" dirty="0"/>
          </a:p>
        </p:txBody>
      </p:sp>
      <p:pic>
        <p:nvPicPr>
          <p:cNvPr id="4" name="Obrázok 3" descr="65313286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9249" y="3994952"/>
            <a:ext cx="5619754" cy="2681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10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22230C-CF1F-4E13-8607-C46B4D86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912" y="439286"/>
            <a:ext cx="8915399" cy="338490"/>
          </a:xfrm>
        </p:spPr>
        <p:txBody>
          <a:bodyPr>
            <a:normAutofit fontScale="90000"/>
          </a:bodyPr>
          <a:lstStyle/>
          <a:p>
            <a:r>
              <a:rPr lang="sk-SK" dirty="0"/>
              <a:t>Porovnanie 1. a 2. sv. vojny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17DE95C7-99F0-4D15-AFF4-FFA4879EA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4324" y="412653"/>
            <a:ext cx="8915399" cy="4970152"/>
          </a:xfrm>
        </p:spPr>
        <p:txBody>
          <a:bodyPr/>
          <a:lstStyle/>
          <a:p>
            <a:pPr fontAlgn="base"/>
            <a:r>
              <a:rPr lang="sk-SK" dirty="0"/>
              <a:t>-1. svetová vojna sa odohrala v rokoch 1914-1918, 2. svetová vojna v rokoch 1939-1945</a:t>
            </a:r>
          </a:p>
          <a:p>
            <a:pPr fontAlgn="base"/>
            <a:r>
              <a:rPr lang="sk-SK" dirty="0"/>
              <a:t>-2. svetová vojna mala v pozadí nacistickú ideológiu a vyhladzovanie národov</a:t>
            </a:r>
          </a:p>
          <a:p>
            <a:pPr fontAlgn="base"/>
            <a:r>
              <a:rPr lang="sk-SK" dirty="0"/>
              <a:t>-1. svetová vojna zmenila Európu, ukončila vládu monarchií a osamostatnila mnohé národy, 2. svetová vojna rozdelila Nemecko a Európu na kapitalistický západ a socialistický východ na dlhé roky</a:t>
            </a:r>
          </a:p>
          <a:p>
            <a:pPr fontAlgn="base"/>
            <a:r>
              <a:rPr lang="sk-SK" dirty="0"/>
              <a:t>-v 2. vojne zahynulo asi 3x viac ľudí ako v 1.-vej</a:t>
            </a:r>
          </a:p>
          <a:p>
            <a:pPr fontAlgn="base"/>
            <a:r>
              <a:rPr lang="sk-SK" dirty="0"/>
              <a:t>-2. vojna postihla väčšinu krajín sveta a odohrávala sa na takmer všetkých kontinentoch</a:t>
            </a:r>
          </a:p>
          <a:p>
            <a:endParaRPr lang="sk-SK" dirty="0"/>
          </a:p>
        </p:txBody>
      </p:sp>
      <p:pic>
        <p:nvPicPr>
          <p:cNvPr id="3074" name="Picture 2" descr="VÃ½sledok vyhÄ¾adÃ¡vania obrÃ¡zkov pre dopyt 1. svetovÃ¡ vojna">
            <a:extLst>
              <a:ext uri="{FF2B5EF4-FFF2-40B4-BE49-F238E27FC236}">
                <a16:creationId xmlns="" xmlns:a16="http://schemas.microsoft.com/office/drawing/2014/main" id="{2B271B4D-739A-45EA-B5FF-A1335F9A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40" y="3950563"/>
            <a:ext cx="5053849" cy="2692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53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6762EC9-35F3-4D0D-B0F5-37A7A19D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98" y="210698"/>
            <a:ext cx="8915399" cy="1350498"/>
          </a:xfrm>
        </p:spPr>
        <p:txBody>
          <a:bodyPr/>
          <a:lstStyle/>
          <a:p>
            <a:pPr algn="ctr"/>
            <a:r>
              <a:rPr lang="sk-SK" dirty="0"/>
              <a:t>Jadrová vojna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768D6B08-800B-4AC6-AF96-FF81296AF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1168" y="675250"/>
            <a:ext cx="9056833" cy="469157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-Jadrová vojna je ozbrojený konflikt, pri ktorom došlo k hromadnému nasadení jadrových alebo termonukleárnych zbraní</a:t>
            </a:r>
          </a:p>
          <a:p>
            <a:r>
              <a:rPr lang="sk-SK" dirty="0">
                <a:solidFill>
                  <a:schemeClr val="tx1"/>
                </a:solidFill>
              </a:rPr>
              <a:t>-Tieto zbrane boli vyvinuté na ničenie priemyslu ale aj na zničenie najobývanejších častí</a:t>
            </a:r>
          </a:p>
          <a:p>
            <a:r>
              <a:rPr lang="sk-SK" dirty="0">
                <a:solidFill>
                  <a:schemeClr val="tx1"/>
                </a:solidFill>
              </a:rPr>
              <a:t>-Na konci 2 svetovej vojny tieto zbrane mali rozsiahle devastačné účinky. V dnešnej dobe majú potenciál zničiť celú civilizáciu ale aj planétu.</a:t>
            </a:r>
          </a:p>
          <a:p>
            <a:r>
              <a:rPr lang="sk-SK" dirty="0">
                <a:solidFill>
                  <a:schemeClr val="tx1"/>
                </a:solidFill>
              </a:rPr>
              <a:t>-Možné dôsledky sa nazývajú aj Nukleárna zima. Čo je premena podmienok ,na také pri ktorých neexistuje život</a:t>
            </a:r>
          </a:p>
          <a:p>
            <a:endParaRPr lang="sk-SK" dirty="0"/>
          </a:p>
        </p:txBody>
      </p:sp>
      <p:pic>
        <p:nvPicPr>
          <p:cNvPr id="2050" name="Picture 2" descr="VÃ½sledok vyhÄ¾adÃ¡vania obrÃ¡zkov pre dopyt atomove bomby little boy">
            <a:extLst>
              <a:ext uri="{FF2B5EF4-FFF2-40B4-BE49-F238E27FC236}">
                <a16:creationId xmlns="" xmlns:a16="http://schemas.microsoft.com/office/drawing/2014/main" id="{25C014A4-7439-4CA0-8538-9B846C07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07" y="3919280"/>
            <a:ext cx="5762186" cy="2523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67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627B1FF-644D-4FA7-805B-D75A4EEF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Dôvody pre použitie Jadrových zbraní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4C05C254-97BD-4AF9-B8A4-29E4E5289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2180840" y="1954162"/>
            <a:ext cx="4342893" cy="3354060"/>
          </a:xfrm>
        </p:spPr>
        <p:txBody>
          <a:bodyPr>
            <a:normAutofit fontScale="55000" lnSpcReduction="20000"/>
          </a:bodyPr>
          <a:lstStyle/>
          <a:p>
            <a:pPr defTabSz="508254">
              <a:spcBef>
                <a:spcPts val="900"/>
              </a:spcBef>
              <a:defRPr sz="3828"/>
            </a:pPr>
            <a:r>
              <a:rPr lang="sk-SK" dirty="0" smtClean="0"/>
              <a:t>-</a:t>
            </a:r>
            <a:r>
              <a:rPr lang="sk-SK" dirty="0" smtClean="0">
                <a:solidFill>
                  <a:schemeClr val="tx1"/>
                </a:solidFill>
              </a:rPr>
              <a:t>Snaha o úspešné konečné ukončenie vojny. </a:t>
            </a:r>
          </a:p>
          <a:p>
            <a:pPr defTabSz="508254">
              <a:spcBef>
                <a:spcPts val="900"/>
              </a:spcBef>
              <a:defRPr sz="3828"/>
            </a:pPr>
            <a:r>
              <a:rPr lang="sk-SK" dirty="0" smtClean="0">
                <a:solidFill>
                  <a:schemeClr val="tx1"/>
                </a:solidFill>
              </a:rPr>
              <a:t>-Japonská vláda odmietala prijať ultimátum predloženej Postupimskú deklaráciou. Nedostatočné </a:t>
            </a:r>
          </a:p>
          <a:p>
            <a:pPr defTabSz="508254">
              <a:spcBef>
                <a:spcPts val="900"/>
              </a:spcBef>
              <a:defRPr sz="3828"/>
            </a:pPr>
            <a:r>
              <a:rPr lang="sk-SK" dirty="0" smtClean="0">
                <a:solidFill>
                  <a:schemeClr val="tx1"/>
                </a:solidFill>
              </a:rPr>
              <a:t>-USA nevedelo o sile a dôsledkoch atómových bômb</a:t>
            </a:r>
          </a:p>
          <a:p>
            <a:pPr defTabSz="508254">
              <a:spcBef>
                <a:spcPts val="900"/>
              </a:spcBef>
              <a:defRPr sz="3828"/>
            </a:pPr>
            <a:r>
              <a:rPr lang="sk-SK" dirty="0" smtClean="0">
                <a:solidFill>
                  <a:schemeClr val="tx1"/>
                </a:solidFill>
              </a:rPr>
              <a:t>-Odplata Japoncom za Pearl </a:t>
            </a:r>
            <a:r>
              <a:rPr lang="sk-SK" dirty="0" err="1" smtClean="0">
                <a:solidFill>
                  <a:schemeClr val="tx1"/>
                </a:solidFill>
              </a:rPr>
              <a:t>Harbor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VÃ½sledok vyhÄ¾adÃ¡vania obrÃ¡zkov pre dopyt atomove bomby little boy">
            <a:extLst>
              <a:ext uri="{FF2B5EF4-FFF2-40B4-BE49-F238E27FC236}">
                <a16:creationId xmlns="" xmlns:a16="http://schemas.microsoft.com/office/drawing/2014/main" id="{B08C6832-9C96-471D-BAA0-705A1DFE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97" y="1921415"/>
            <a:ext cx="4807159" cy="3360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90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792C8E8-1238-415C-95FE-F43671B1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700" y="0"/>
            <a:ext cx="9197509" cy="937846"/>
          </a:xfrm>
        </p:spPr>
        <p:txBody>
          <a:bodyPr/>
          <a:lstStyle/>
          <a:p>
            <a:pPr algn="ctr"/>
            <a:r>
              <a:rPr lang="sk-SK" dirty="0"/>
              <a:t>Hirošima a Nagasaki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ED0EAF8F-0F15-4947-9774-16FC00391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125415"/>
            <a:ext cx="8915399" cy="524725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k-SK" sz="2000" dirty="0"/>
              <a:t>Počas poslednej fázy Druhej svetovej vojny v </a:t>
            </a:r>
            <a:r>
              <a:rPr lang="sk-SK" sz="2000" dirty="0" err="1"/>
              <a:t>Tichomorí</a:t>
            </a:r>
            <a:r>
              <a:rPr lang="sk-SK" sz="2000" dirty="0"/>
              <a:t> zhodili Spojené štáty americké 6. a 9. augusta 1945 dve atómové bomby na Japonské mestá Hirošimu a Nagasaki.</a:t>
            </a:r>
          </a:p>
          <a:p>
            <a:pPr marL="285750" indent="-285750">
              <a:buFontTx/>
              <a:buChar char="-"/>
            </a:pPr>
            <a:r>
              <a:rPr lang="sk-SK" sz="2000" dirty="0"/>
              <a:t>Hirošimu zasiahol </a:t>
            </a:r>
            <a:r>
              <a:rPr lang="sk-SK" sz="2000" dirty="0" err="1"/>
              <a:t>Little</a:t>
            </a:r>
            <a:r>
              <a:rPr lang="sk-SK" sz="2000" dirty="0"/>
              <a:t> </a:t>
            </a:r>
            <a:r>
              <a:rPr lang="sk-SK" sz="2000" dirty="0" err="1"/>
              <a:t>Boy</a:t>
            </a:r>
            <a:r>
              <a:rPr lang="sk-SK" sz="2000" dirty="0"/>
              <a:t> a Nagasaki </a:t>
            </a:r>
            <a:r>
              <a:rPr lang="sk-SK" sz="2000" dirty="0" err="1"/>
              <a:t>Fat</a:t>
            </a:r>
            <a:r>
              <a:rPr lang="sk-SK" sz="2000" dirty="0"/>
              <a:t> Man</a:t>
            </a:r>
          </a:p>
          <a:p>
            <a:pPr marL="285750" indent="-285750">
              <a:buFontTx/>
              <a:buChar char="-"/>
            </a:pPr>
            <a:r>
              <a:rPr lang="sk-SK" dirty="0"/>
              <a:t>Tieto dve jadrové pumy sú jedinými jadrovými zbraňami, ktoré sa kedy použili vo vojne </a:t>
            </a:r>
          </a:p>
          <a:p>
            <a:pPr marL="285750" indent="-285750">
              <a:buFontTx/>
              <a:buChar char="-"/>
            </a:pPr>
            <a:r>
              <a:rPr lang="sk-SK" dirty="0"/>
              <a:t>prvých dvoch až štyroch mesiacoch po vyskladnení bomby zomrelo v Hirošime 90 000 - 166 000 ľudí a v Nagasaki 60 000 - 80 000, umreli najmä civilisti </a:t>
            </a:r>
            <a:endParaRPr lang="sk-SK" sz="2000" dirty="0"/>
          </a:p>
          <a:p>
            <a:pPr marL="342900" indent="-342900" defTabSz="385572">
              <a:spcBef>
                <a:spcPts val="800"/>
              </a:spcBef>
              <a:buFontTx/>
              <a:buChar char="-"/>
              <a:defRPr sz="3300"/>
            </a:pPr>
            <a:r>
              <a:rPr lang="sk-SK" sz="2000" dirty="0"/>
              <a:t>Teplota v epicentre 9 000 ° C</a:t>
            </a:r>
          </a:p>
          <a:p>
            <a:pPr defTabSz="385572">
              <a:spcBef>
                <a:spcPts val="800"/>
              </a:spcBef>
              <a:defRPr sz="3300"/>
            </a:pPr>
            <a:r>
              <a:rPr lang="sk-SK" sz="2000" dirty="0"/>
              <a:t>-  Všetko ničiaci požiar trval viac ako 6 sekúnd.</a:t>
            </a:r>
          </a:p>
          <a:p>
            <a:pPr defTabSz="385572">
              <a:spcBef>
                <a:spcPts val="800"/>
              </a:spcBef>
              <a:defRPr sz="3300"/>
            </a:pPr>
            <a:r>
              <a:rPr lang="sk-SK" sz="2000" dirty="0"/>
              <a:t>-  Tlaková vlna o rýchlosti 800 km / h</a:t>
            </a:r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pic>
        <p:nvPicPr>
          <p:cNvPr id="4" name="Obrázek 3" descr="Obrázek 3">
            <a:extLst>
              <a:ext uri="{FF2B5EF4-FFF2-40B4-BE49-F238E27FC236}">
                <a16:creationId xmlns="" xmlns:a16="http://schemas.microsoft.com/office/drawing/2014/main" id="{20BB33CD-D5BD-4F13-96B3-4231A0AC6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66266" y="4394446"/>
            <a:ext cx="3620133" cy="22895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6083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b="1" dirty="0" smtClean="0"/>
              <a:t>Hirošima</a:t>
            </a:r>
            <a:endParaRPr lang="sk-SK" b="1" dirty="0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Bombardovanie na Hirošimu malo priemyselný a vojenský význam. </a:t>
            </a:r>
          </a:p>
          <a:p>
            <a:r>
              <a:rPr lang="sk-SK" dirty="0" smtClean="0"/>
              <a:t>Riadenie vojenských táborov bolo umiestnené blízko Hirošimy, vrátane veliteľstva 5. divízie a polného maršála Shunroku Hata z druhého vojenského veliteľstva. </a:t>
            </a:r>
          </a:p>
          <a:p>
            <a:r>
              <a:rPr lang="sk-SK" dirty="0" smtClean="0"/>
              <a:t>Malo na starosti vojenskú obranu v celej južnej časti Japonska.</a:t>
            </a:r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b="1" dirty="0" smtClean="0"/>
              <a:t>Nagasaki</a:t>
            </a:r>
            <a:endParaRPr lang="sk-SK" b="1" dirty="0"/>
          </a:p>
        </p:txBody>
      </p:sp>
      <p:sp>
        <p:nvSpPr>
          <p:cNvPr id="16" name="Zástupný symbol obsahu 1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Mesto Nagasaki bolo jedno z najväčších morských prístavov v južnej Japonsku </a:t>
            </a:r>
          </a:p>
          <a:p>
            <a:r>
              <a:rPr lang="sk-SK" dirty="0" smtClean="0"/>
              <a:t> Malo veľký vojenský význam vďaka jeho širokej priemyselnej činnosti</a:t>
            </a:r>
          </a:p>
          <a:p>
            <a:r>
              <a:rPr lang="sk-SK" dirty="0" smtClean="0"/>
              <a:t>Výroba výzbroje, lodí, vojenského vybavenia a iných vojenských materiálov.</a:t>
            </a:r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7" name="Obrázok 16" descr="87098f7716fd058c07576795584c6570.jpg"/>
          <p:cNvPicPr>
            <a:picLocks noChangeAspect="1"/>
          </p:cNvPicPr>
          <p:nvPr/>
        </p:nvPicPr>
        <p:blipFill>
          <a:blip r:embed="rId2" cstate="print"/>
          <a:srcRect b="50954"/>
          <a:stretch>
            <a:fillRect/>
          </a:stretch>
        </p:blipFill>
        <p:spPr>
          <a:xfrm>
            <a:off x="3077776" y="301841"/>
            <a:ext cx="7886145" cy="165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D6F7AE-8DBA-4C6A-A849-96C62D06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   Dôsledky </a:t>
            </a:r>
            <a:endParaRPr lang="sk-SK" dirty="0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1"/>
          </p:nvPr>
        </p:nvSpPr>
        <p:spPr>
          <a:xfrm>
            <a:off x="2615845" y="1618695"/>
            <a:ext cx="4313864" cy="3777622"/>
          </a:xfrm>
        </p:spPr>
        <p:txBody>
          <a:bodyPr>
            <a:normAutofit/>
          </a:bodyPr>
          <a:lstStyle/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r>
              <a:rPr lang="sk-SK" dirty="0" smtClean="0"/>
              <a:t>Prvá atómová bomba ( </a:t>
            </a:r>
            <a:r>
              <a:rPr lang="sk-SK" dirty="0" err="1" smtClean="0"/>
              <a:t>Little</a:t>
            </a:r>
            <a:r>
              <a:rPr lang="sk-SK" dirty="0" smtClean="0"/>
              <a:t> Boy) zabila asi tretinu mesta Hirošima.</a:t>
            </a:r>
          </a:p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endParaRPr lang="sk-SK" dirty="0" smtClean="0"/>
          </a:p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r>
              <a:rPr lang="sk-SK" dirty="0" smtClean="0"/>
              <a:t>Ďalších 100 000 bolo zranených a desaťtisíce zomrelo na následky radiácie.</a:t>
            </a:r>
          </a:p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endParaRPr lang="sk-SK" dirty="0" smtClean="0"/>
          </a:p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r>
              <a:rPr lang="sk-SK" dirty="0" smtClean="0"/>
              <a:t>V Nagasaki bolo zabitých 73 tisíc ľudí vďaka hornatému terénu ktorý zmiernil následky bomby (</a:t>
            </a:r>
            <a:r>
              <a:rPr lang="sk-SK" dirty="0" err="1" smtClean="0"/>
              <a:t>Fat</a:t>
            </a:r>
            <a:r>
              <a:rPr lang="sk-SK" dirty="0" smtClean="0"/>
              <a:t> Boy)</a:t>
            </a:r>
          </a:p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endParaRPr lang="sk-SK" dirty="0" smtClean="0"/>
          </a:p>
          <a:p>
            <a:endParaRPr lang="sk-SK" dirty="0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7146359" y="812327"/>
            <a:ext cx="4313864" cy="3777622"/>
          </a:xfrm>
        </p:spPr>
        <p:txBody>
          <a:bodyPr>
            <a:normAutofit/>
          </a:bodyPr>
          <a:lstStyle/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r>
              <a:rPr lang="sk-SK" dirty="0" smtClean="0"/>
              <a:t>6 dní po bombardovaní Nagasaki vyhlásil cisár </a:t>
            </a:r>
            <a:r>
              <a:rPr lang="sk-SK" dirty="0" err="1" smtClean="0"/>
              <a:t>Hirohito</a:t>
            </a:r>
            <a:r>
              <a:rPr lang="sk-SK" dirty="0" smtClean="0"/>
              <a:t> kapituláciu, po ktorej podpísaní dňa 2.9. sa definitívne skončila 2. svetová vojna.</a:t>
            </a:r>
          </a:p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endParaRPr lang="sk-SK" dirty="0" smtClean="0"/>
          </a:p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r>
              <a:rPr lang="sk-SK" dirty="0" smtClean="0"/>
              <a:t>Cisár ani žiadny z princov zapletených do vojny nestáli medzi obžalovanými.</a:t>
            </a:r>
          </a:p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endParaRPr lang="sk-SK" dirty="0" smtClean="0"/>
          </a:p>
          <a:p>
            <a:pPr defTabSz="388620">
              <a:spcBef>
                <a:spcPts val="0"/>
              </a:spcBef>
              <a:buClrTx/>
              <a:defRPr sz="1530">
                <a:solidFill>
                  <a:srgbClr val="000000"/>
                </a:solidFill>
              </a:defRPr>
            </a:pPr>
            <a:r>
              <a:rPr lang="sk-SK" dirty="0" smtClean="0"/>
              <a:t>6.12. 1945  bolo </a:t>
            </a:r>
            <a:r>
              <a:rPr lang="sk-SK" dirty="0" err="1" smtClean="0"/>
              <a:t>vzaných</a:t>
            </a:r>
            <a:r>
              <a:rPr lang="sk-SK" dirty="0" smtClean="0"/>
              <a:t> do väzby niekoľko Japoncov medzi ktorých patrili aj japonský premiéri.</a:t>
            </a:r>
          </a:p>
          <a:p>
            <a:endParaRPr lang="sk-SK" dirty="0"/>
          </a:p>
        </p:txBody>
      </p:sp>
      <p:pic>
        <p:nvPicPr>
          <p:cNvPr id="7" name="Obrázok 6" descr="70-vyrocie-zhodenia-atomovych-bomb-na-japonske-mesta-hirosimu-a-nagasaki-10-768x5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109" y="4110359"/>
            <a:ext cx="4370773" cy="2524633"/>
          </a:xfrm>
          <a:prstGeom prst="rect">
            <a:avLst/>
          </a:prstGeom>
        </p:spPr>
      </p:pic>
      <p:pic>
        <p:nvPicPr>
          <p:cNvPr id="8" name="Obrázok 7" descr="0d82b992c1198d5aa51bd724feb5db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868" y="3666478"/>
            <a:ext cx="4972021" cy="2800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94408" y="274338"/>
            <a:ext cx="8915399" cy="1468800"/>
          </a:xfrm>
        </p:spPr>
        <p:txBody>
          <a:bodyPr/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Video k jadrovým bombám 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2003287" y="2615728"/>
            <a:ext cx="3438726" cy="1414733"/>
          </a:xfrm>
        </p:spPr>
        <p:txBody>
          <a:bodyPr>
            <a:normAutofit fontScale="92500" lnSpcReduction="20000"/>
          </a:bodyPr>
          <a:lstStyle/>
          <a:p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https</a:t>
            </a:r>
            <a:r>
              <a:rPr lang="sk-SK" dirty="0" smtClean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www.stream.cz/nej/10010840-nejvetsi-atomova-bomba-jaka-kdy-byla-odpalena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7" name="Obrázok 6" descr="8db0c08ff54903fd5cb3d2785e24d1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1313" y="2228296"/>
            <a:ext cx="3536232" cy="4385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574</Words>
  <Application>Microsoft Office PowerPoint</Application>
  <PresentationFormat>Vlastná</PresentationFormat>
  <Paragraphs>76</Paragraphs>
  <Slides>11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Dym</vt:lpstr>
      <vt:lpstr>Vojna o Japonsko</vt:lpstr>
      <vt:lpstr>2.svetová vojna</vt:lpstr>
      <vt:lpstr>Porovnanie 1. a 2. sv. vojny</vt:lpstr>
      <vt:lpstr>Jadrová vojna</vt:lpstr>
      <vt:lpstr>Dôvody pre použitie Jadrových zbraní</vt:lpstr>
      <vt:lpstr>Hirošima a Nagasaki</vt:lpstr>
      <vt:lpstr>Snímka 7</vt:lpstr>
      <vt:lpstr>    Dôsledky </vt:lpstr>
      <vt:lpstr> Video k jadrovým bombám </vt:lpstr>
      <vt:lpstr>Zdroje </vt:lpstr>
      <vt:lpstr>Ďakujeme za pozornosť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Vojna o Japonsko</dc:title>
  <dc:creator>adamm</dc:creator>
  <cp:lastModifiedBy>Player i-5</cp:lastModifiedBy>
  <cp:revision>11</cp:revision>
  <dcterms:created xsi:type="dcterms:W3CDTF">2018-04-09T19:29:46Z</dcterms:created>
  <dcterms:modified xsi:type="dcterms:W3CDTF">2018-04-10T08:55:24Z</dcterms:modified>
</cp:coreProperties>
</file>