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1" r:id="rId9"/>
    <p:sldId id="264" r:id="rId1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71FD17C-022B-483A-B12F-AB3D8CDC6624}" type="datetimeFigureOut">
              <a:rPr lang="sk-SK" smtClean="0"/>
              <a:pPr/>
              <a:t>18. 6. 2018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10" name="Obdĺž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ĺž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ĺž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ovná spojnic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ovná spojnic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ĺž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99AD6D1-B2A9-4089-B1AD-74A17320B0C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FD17C-022B-483A-B12F-AB3D8CDC6624}" type="datetimeFigureOut">
              <a:rPr lang="sk-SK" smtClean="0"/>
              <a:pPr/>
              <a:t>18. 6. 2018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AD6D1-B2A9-4089-B1AD-74A17320B0C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FD17C-022B-483A-B12F-AB3D8CDC6624}" type="datetimeFigureOut">
              <a:rPr lang="sk-SK" smtClean="0"/>
              <a:pPr/>
              <a:t>18. 6. 2018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AD6D1-B2A9-4089-B1AD-74A17320B0C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71FD17C-022B-483A-B12F-AB3D8CDC6624}" type="datetimeFigureOut">
              <a:rPr lang="sk-SK" smtClean="0"/>
              <a:pPr/>
              <a:t>18. 6. 2018</a:t>
            </a:fld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99AD6D1-B2A9-4089-B1AD-74A17320B0C5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71FD17C-022B-483A-B12F-AB3D8CDC6624}" type="datetimeFigureOut">
              <a:rPr lang="sk-SK" smtClean="0"/>
              <a:pPr/>
              <a:t>18. 6. 2018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9" name="Obdĺž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ovná spojnic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ovná spojnic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ĺž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ovná spojnic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99AD6D1-B2A9-4089-B1AD-74A17320B0C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FD17C-022B-483A-B12F-AB3D8CDC6624}" type="datetimeFigureOut">
              <a:rPr lang="sk-SK" smtClean="0"/>
              <a:pPr/>
              <a:t>18. 6. 2018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AD6D1-B2A9-4089-B1AD-74A17320B0C5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FD17C-022B-483A-B12F-AB3D8CDC6624}" type="datetimeFigureOut">
              <a:rPr lang="sk-SK" smtClean="0"/>
              <a:pPr/>
              <a:t>18. 6. 2018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AD6D1-B2A9-4089-B1AD-74A17320B0C5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2" name="Zástupný symbol tex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14" name="Zástupný symbol tex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6" name="Zástupný symbol dátum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1FD17C-022B-483A-B12F-AB3D8CDC6624}" type="datetimeFigureOut">
              <a:rPr lang="sk-SK" smtClean="0"/>
              <a:pPr/>
              <a:t>18. 6. 2018</a:t>
            </a:fld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99AD6D1-B2A9-4089-B1AD-74A17320B0C5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FD17C-022B-483A-B12F-AB3D8CDC6624}" type="datetimeFigureOut">
              <a:rPr lang="sk-SK" smtClean="0"/>
              <a:pPr/>
              <a:t>18. 6. 2018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9AD6D1-B2A9-4089-B1AD-74A17320B0C5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obsah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1" name="Zástupný symbol dátum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71FD17C-022B-483A-B12F-AB3D8CDC6624}" type="datetimeFigureOut">
              <a:rPr lang="sk-SK" smtClean="0"/>
              <a:pPr/>
              <a:t>18. 6. 2018</a:t>
            </a:fld>
            <a:endParaRPr lang="sk-SK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99AD6D1-B2A9-4089-B1AD-74A17320B0C5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3" name="Zástupný symbol päty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ovná spojnic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dátum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71FD17C-022B-483A-B12F-AB3D8CDC6624}" type="datetimeFigureOut">
              <a:rPr lang="sk-SK" smtClean="0"/>
              <a:pPr/>
              <a:t>18. 6. 2018</a:t>
            </a:fld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99AD6D1-B2A9-4089-B1AD-74A17320B0C5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71FD17C-022B-483A-B12F-AB3D8CDC6624}" type="datetimeFigureOut">
              <a:rPr lang="sk-SK" smtClean="0"/>
              <a:pPr/>
              <a:t>18. 6. 2018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99AD6D1-B2A9-4089-B1AD-74A17320B0C5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7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hyperlink" Target="https://sk.wikipedia.org/wiki/%C5%BDarnovica" TargetMode="External"/><Relationship Id="rId7" Type="http://schemas.openxmlformats.org/officeDocument/2006/relationships/image" Target="../media/image8.jpeg"/><Relationship Id="rId2" Type="http://schemas.openxmlformats.org/officeDocument/2006/relationships/hyperlink" Target="https://www.e-obce.sk/obec/zarnovica/2-historia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slide" Target="slide2.xml"/><Relationship Id="rId5" Type="http://schemas.openxmlformats.org/officeDocument/2006/relationships/hyperlink" Target="https://regiongron.sk/pamatnik-snp-partizan/" TargetMode="External"/><Relationship Id="rId4" Type="http://schemas.openxmlformats.org/officeDocument/2006/relationships/hyperlink" Target="http://www.zarnovica.sk/historia.phtml?id3=26848" TargetMode="External"/><Relationship Id="rId9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>
                <a:latin typeface="Arial" pitchFamily="34" charset="0"/>
                <a:cs typeface="Arial" pitchFamily="34" charset="0"/>
              </a:rPr>
              <a:t>História mesta Žarnovica</a:t>
            </a:r>
            <a:endParaRPr lang="sk-SK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Petra </a:t>
            </a:r>
            <a:r>
              <a:rPr lang="sk-SK" dirty="0" err="1" smtClean="0"/>
              <a:t>Betková</a:t>
            </a:r>
            <a:endParaRPr lang="sk-SK" dirty="0" smtClean="0"/>
          </a:p>
          <a:p>
            <a:r>
              <a:rPr lang="sk-SK" dirty="0" smtClean="0"/>
              <a:t>3.C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 smtClean="0">
                <a:latin typeface="Arial" pitchFamily="34" charset="0"/>
                <a:cs typeface="Arial" pitchFamily="34" charset="0"/>
              </a:rPr>
              <a:t>Obsah</a:t>
            </a:r>
            <a:endParaRPr lang="sk-SK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k-SK" sz="2000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Názov mesta</a:t>
            </a:r>
            <a:endParaRPr lang="sk-SK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sk-SK" sz="2000" dirty="0" smtClean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Žarnovica a </a:t>
            </a:r>
            <a:r>
              <a:rPr lang="sk-SK" sz="2000" dirty="0" err="1" smtClean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Revište</a:t>
            </a:r>
            <a:endParaRPr lang="sk-SK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sk-SK" sz="2000" dirty="0" smtClean="0">
                <a:latin typeface="Times New Roman" pitchFamily="18" charset="0"/>
                <a:cs typeface="Times New Roman" pitchFamily="18" charset="0"/>
                <a:hlinkClick r:id="rId4" action="ppaction://hlinksldjump"/>
              </a:rPr>
              <a:t>Počas SNP</a:t>
            </a:r>
            <a:endParaRPr lang="sk-SK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sk-SK" sz="2000" dirty="0" smtClean="0">
                <a:latin typeface="Times New Roman" pitchFamily="18" charset="0"/>
                <a:cs typeface="Times New Roman" pitchFamily="18" charset="0"/>
                <a:hlinkClick r:id="rId5" action="ppaction://hlinksldjump"/>
              </a:rPr>
              <a:t>Pamiatky – Horný kaštieľ </a:t>
            </a:r>
            <a:endParaRPr lang="sk-SK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sk-SK" sz="2000" dirty="0" smtClean="0">
                <a:latin typeface="Times New Roman" pitchFamily="18" charset="0"/>
                <a:cs typeface="Times New Roman" pitchFamily="18" charset="0"/>
                <a:hlinkClick r:id="rId6" action="ppaction://hlinksldjump"/>
              </a:rPr>
              <a:t>Zdroje</a:t>
            </a:r>
            <a:endParaRPr lang="sk-SK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Skupina 20"/>
          <p:cNvGrpSpPr/>
          <p:nvPr/>
        </p:nvGrpSpPr>
        <p:grpSpPr>
          <a:xfrm>
            <a:off x="395536" y="1052736"/>
            <a:ext cx="7776864" cy="5328592"/>
            <a:chOff x="323528" y="620688"/>
            <a:chExt cx="7776864" cy="5328592"/>
          </a:xfrm>
        </p:grpSpPr>
        <p:sp>
          <p:nvSpPr>
            <p:cNvPr id="4" name="Ovál 3"/>
            <p:cNvSpPr/>
            <p:nvPr/>
          </p:nvSpPr>
          <p:spPr>
            <a:xfrm>
              <a:off x="3419872" y="2276872"/>
              <a:ext cx="1584176" cy="1584176"/>
            </a:xfrm>
            <a:prstGeom prst="ellipse">
              <a:avLst/>
            </a:prstGeom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sk-SK" dirty="0" smtClean="0">
                  <a:latin typeface="Times New Roman" pitchFamily="18" charset="0"/>
                  <a:cs typeface="Times New Roman" pitchFamily="18" charset="0"/>
                </a:rPr>
                <a:t>NÁZOV MESTA</a:t>
              </a:r>
              <a:endParaRPr lang="sk-SK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6" name="Rovná spojnica 5"/>
            <p:cNvCxnSpPr>
              <a:stCxn id="4" idx="7"/>
            </p:cNvCxnSpPr>
            <p:nvPr/>
          </p:nvCxnSpPr>
          <p:spPr>
            <a:xfrm flipV="1">
              <a:off x="4772051" y="1844824"/>
              <a:ext cx="808061" cy="664045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Obdĺžnik 6"/>
            <p:cNvSpPr/>
            <p:nvPr/>
          </p:nvSpPr>
          <p:spPr>
            <a:xfrm>
              <a:off x="5580112" y="1412776"/>
              <a:ext cx="2232248" cy="864096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pl-PL" sz="2000" dirty="0" smtClean="0">
                  <a:latin typeface="Times New Roman" pitchFamily="18" charset="0"/>
                  <a:cs typeface="Times New Roman" pitchFamily="18" charset="0"/>
                </a:rPr>
                <a:t>1332-1337</a:t>
              </a:r>
            </a:p>
            <a:p>
              <a:pPr algn="ctr"/>
              <a:r>
                <a:rPr lang="pl-PL" sz="2000" dirty="0" smtClean="0">
                  <a:latin typeface="Times New Roman" pitchFamily="18" charset="0"/>
                  <a:cs typeface="Times New Roman" pitchFamily="18" charset="0"/>
                </a:rPr>
                <a:t> Zanog, Zirnog</a:t>
              </a:r>
              <a:endParaRPr lang="sk-SK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9" name="Rovná spojnica 8"/>
            <p:cNvCxnSpPr/>
            <p:nvPr/>
          </p:nvCxnSpPr>
          <p:spPr>
            <a:xfrm>
              <a:off x="4932040" y="3300958"/>
              <a:ext cx="1008112" cy="4880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Obdĺžnik 10"/>
            <p:cNvSpPr/>
            <p:nvPr/>
          </p:nvSpPr>
          <p:spPr>
            <a:xfrm>
              <a:off x="5940152" y="3356992"/>
              <a:ext cx="2160240" cy="936104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k-SK" sz="2000" dirty="0" smtClean="0">
                  <a:latin typeface="Times New Roman" pitchFamily="18" charset="0"/>
                  <a:cs typeface="Times New Roman" pitchFamily="18" charset="0"/>
                </a:rPr>
                <a:t>1389</a:t>
              </a:r>
            </a:p>
            <a:p>
              <a:pPr algn="ctr"/>
              <a:r>
                <a:rPr lang="sk-SK" sz="2000" dirty="0" err="1" smtClean="0">
                  <a:latin typeface="Times New Roman" pitchFamily="18" charset="0"/>
                  <a:cs typeface="Times New Roman" pitchFamily="18" charset="0"/>
                </a:rPr>
                <a:t>Sarnocha</a:t>
              </a:r>
              <a:endParaRPr lang="sk-SK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3" name="Rovná spojnica 12"/>
            <p:cNvCxnSpPr>
              <a:stCxn id="4" idx="4"/>
            </p:cNvCxnSpPr>
            <p:nvPr/>
          </p:nvCxnSpPr>
          <p:spPr>
            <a:xfrm flipH="1">
              <a:off x="3995936" y="3861048"/>
              <a:ext cx="216024" cy="115212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bdĺžnik 13"/>
            <p:cNvSpPr/>
            <p:nvPr/>
          </p:nvSpPr>
          <p:spPr>
            <a:xfrm>
              <a:off x="2987824" y="5013176"/>
              <a:ext cx="2160240" cy="936104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k-SK" sz="2000" dirty="0" smtClean="0">
                  <a:latin typeface="Times New Roman" pitchFamily="18" charset="0"/>
                  <a:cs typeface="Times New Roman" pitchFamily="18" charset="0"/>
                </a:rPr>
                <a:t>1424</a:t>
              </a:r>
            </a:p>
            <a:p>
              <a:pPr algn="ctr"/>
              <a:r>
                <a:rPr lang="sk-SK" sz="2000" dirty="0" err="1" smtClean="0">
                  <a:latin typeface="Times New Roman" pitchFamily="18" charset="0"/>
                  <a:cs typeface="Times New Roman" pitchFamily="18" charset="0"/>
                </a:rPr>
                <a:t>Sarnocza</a:t>
              </a:r>
              <a:r>
                <a:rPr lang="sk-SK" sz="2000" dirty="0" smtClean="0"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sk-SK" sz="2000" dirty="0" err="1" smtClean="0">
                  <a:latin typeface="Times New Roman" pitchFamily="18" charset="0"/>
                  <a:cs typeface="Times New Roman" pitchFamily="18" charset="0"/>
                </a:rPr>
                <a:t>Sarnowcza</a:t>
              </a:r>
              <a:endParaRPr lang="sk-SK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6" name="Rovná spojnica 15"/>
            <p:cNvCxnSpPr/>
            <p:nvPr/>
          </p:nvCxnSpPr>
          <p:spPr>
            <a:xfrm flipH="1">
              <a:off x="2411760" y="3356992"/>
              <a:ext cx="1080120" cy="50405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Obdĺžnik 16"/>
            <p:cNvSpPr/>
            <p:nvPr/>
          </p:nvSpPr>
          <p:spPr>
            <a:xfrm>
              <a:off x="323528" y="3501008"/>
              <a:ext cx="2088232" cy="936104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k-SK" sz="2000" dirty="0" smtClean="0">
                  <a:latin typeface="Times New Roman" pitchFamily="18" charset="0"/>
                  <a:cs typeface="Times New Roman" pitchFamily="18" charset="0"/>
                </a:rPr>
                <a:t>1828</a:t>
              </a:r>
            </a:p>
            <a:p>
              <a:pPr algn="ctr"/>
              <a:r>
                <a:rPr lang="sk-SK" sz="2000" dirty="0" err="1" smtClean="0">
                  <a:latin typeface="Times New Roman" pitchFamily="18" charset="0"/>
                  <a:cs typeface="Times New Roman" pitchFamily="18" charset="0"/>
                </a:rPr>
                <a:t>Zsarnovia</a:t>
              </a:r>
              <a:endParaRPr lang="sk-SK" sz="2000" dirty="0"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9" name="Rovná spojnica 18"/>
            <p:cNvCxnSpPr>
              <a:stCxn id="4" idx="1"/>
            </p:cNvCxnSpPr>
            <p:nvPr/>
          </p:nvCxnSpPr>
          <p:spPr>
            <a:xfrm flipH="1" flipV="1">
              <a:off x="2483768" y="1916832"/>
              <a:ext cx="1168101" cy="5920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Obdĺžnik 19"/>
            <p:cNvSpPr/>
            <p:nvPr/>
          </p:nvSpPr>
          <p:spPr>
            <a:xfrm>
              <a:off x="1259632" y="620688"/>
              <a:ext cx="2520280" cy="1296144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k-SK" sz="2000" dirty="0" smtClean="0">
                  <a:latin typeface="Times New Roman" pitchFamily="18" charset="0"/>
                  <a:cs typeface="Times New Roman" pitchFamily="18" charset="0"/>
                </a:rPr>
                <a:t>1920 </a:t>
              </a:r>
              <a:endParaRPr lang="sk-SK" sz="2000" dirty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r>
                <a:rPr lang="sk-SK" sz="2000" dirty="0" smtClean="0">
                  <a:latin typeface="Times New Roman" pitchFamily="18" charset="0"/>
                  <a:cs typeface="Times New Roman" pitchFamily="18" charset="0"/>
                </a:rPr>
                <a:t>Žarnovica (maďarsky </a:t>
              </a:r>
              <a:r>
                <a:rPr lang="sk-SK" sz="2000" dirty="0" err="1" smtClean="0">
                  <a:latin typeface="Times New Roman" pitchFamily="18" charset="0"/>
                  <a:cs typeface="Times New Roman" pitchFamily="18" charset="0"/>
                </a:rPr>
                <a:t>Zsarnóca</a:t>
              </a:r>
              <a:r>
                <a:rPr lang="sk-SK" sz="2000" dirty="0" smtClean="0">
                  <a:latin typeface="Times New Roman" pitchFamily="18" charset="0"/>
                  <a:cs typeface="Times New Roman" pitchFamily="18" charset="0"/>
                </a:rPr>
                <a:t>; nemecky </a:t>
              </a:r>
              <a:r>
                <a:rPr lang="sk-SK" sz="2000" dirty="0" err="1" smtClean="0">
                  <a:latin typeface="Times New Roman" pitchFamily="18" charset="0"/>
                  <a:cs typeface="Times New Roman" pitchFamily="18" charset="0"/>
                </a:rPr>
                <a:t>Scharnowitz</a:t>
              </a:r>
              <a:r>
                <a:rPr lang="sk-SK" sz="2000" dirty="0">
                  <a:latin typeface="Times New Roman" pitchFamily="18" charset="0"/>
                  <a:cs typeface="Times New Roman" pitchFamily="18" charset="0"/>
                </a:rPr>
                <a:t>)</a:t>
              </a:r>
            </a:p>
          </p:txBody>
        </p:sp>
      </p:grpSp>
      <p:sp>
        <p:nvSpPr>
          <p:cNvPr id="22" name="Nadpis 21"/>
          <p:cNvSpPr>
            <a:spLocks noGrp="1"/>
          </p:cNvSpPr>
          <p:nvPr>
            <p:ph type="title"/>
          </p:nvPr>
        </p:nvSpPr>
        <p:spPr>
          <a:xfrm>
            <a:off x="4427984" y="188640"/>
            <a:ext cx="8229600" cy="1143000"/>
          </a:xfrm>
        </p:spPr>
        <p:txBody>
          <a:bodyPr>
            <a:normAutofit/>
          </a:bodyPr>
          <a:lstStyle/>
          <a:p>
            <a:r>
              <a:rPr lang="sk-SK" sz="4000" dirty="0" smtClean="0">
                <a:latin typeface="Arial" pitchFamily="34" charset="0"/>
                <a:cs typeface="Arial" pitchFamily="34" charset="0"/>
              </a:rPr>
              <a:t>Názov mesta</a:t>
            </a:r>
            <a:endParaRPr lang="sk-SK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lačidlo akcie: Domov 22">
            <a:hlinkClick r:id="rId2" action="ppaction://hlinksldjump" highlightClick="1"/>
          </p:cNvPr>
          <p:cNvSpPr/>
          <p:nvPr/>
        </p:nvSpPr>
        <p:spPr>
          <a:xfrm>
            <a:off x="395536" y="6021288"/>
            <a:ext cx="648072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 smtClean="0">
                <a:latin typeface="Arial" pitchFamily="34" charset="0"/>
                <a:cs typeface="Arial" pitchFamily="34" charset="0"/>
              </a:rPr>
              <a:t>Žarnovica a </a:t>
            </a:r>
            <a:r>
              <a:rPr lang="sk-SK" sz="4000" dirty="0" err="1" smtClean="0">
                <a:latin typeface="Arial" pitchFamily="34" charset="0"/>
                <a:cs typeface="Arial" pitchFamily="34" charset="0"/>
              </a:rPr>
              <a:t>Revište</a:t>
            </a:r>
            <a:endParaRPr lang="sk-SK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Zástupný symbol obsahu 3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8229600" cy="4968552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1388 patrila panstvu </a:t>
            </a:r>
            <a:r>
              <a:rPr lang="sk-SK" sz="2000" dirty="0" err="1" smtClean="0">
                <a:latin typeface="Times New Roman" pitchFamily="18" charset="0"/>
                <a:cs typeface="Times New Roman" pitchFamily="18" charset="0"/>
              </a:rPr>
              <a:t>Revište</a:t>
            </a: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1647 eráru a správe Banskej komory</a:t>
            </a:r>
          </a:p>
          <a:p>
            <a:pPr>
              <a:lnSpc>
                <a:spcPct val="150000"/>
              </a:lnSpc>
            </a:pP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15. storočie - postavený hrad </a:t>
            </a:r>
          </a:p>
          <a:p>
            <a:pPr>
              <a:lnSpc>
                <a:spcPct val="150000"/>
              </a:lnSpc>
            </a:pP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1563 – uvádza sa ako mestečko</a:t>
            </a:r>
          </a:p>
          <a:p>
            <a:pPr>
              <a:lnSpc>
                <a:spcPct val="150000"/>
              </a:lnSpc>
            </a:pPr>
            <a:r>
              <a:rPr lang="sk-SK" sz="2000" dirty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 erbe malo sv. Floriána</a:t>
            </a:r>
          </a:p>
          <a:p>
            <a:pPr>
              <a:lnSpc>
                <a:spcPct val="150000"/>
              </a:lnSpc>
            </a:pP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1681 a 1814 jarmočné, 1842 trhové právo </a:t>
            </a:r>
          </a:p>
          <a:p>
            <a:pPr>
              <a:lnSpc>
                <a:spcPct val="150000"/>
              </a:lnSpc>
            </a:pP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V čase </a:t>
            </a:r>
            <a:r>
              <a:rPr lang="sk-SK" sz="2000" dirty="0" err="1" smtClean="0">
                <a:latin typeface="Times New Roman" pitchFamily="18" charset="0"/>
                <a:cs typeface="Times New Roman" pitchFamily="18" charset="0"/>
              </a:rPr>
              <a:t>Dóczyovcov</a:t>
            </a: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 sa tu konali župné zhromaždenia, v rokoch 1647 a 1664 Žarnovicu spustošili Turci.</a:t>
            </a:r>
          </a:p>
          <a:p>
            <a:pPr>
              <a:lnSpc>
                <a:spcPct val="150000"/>
              </a:lnSpc>
            </a:pP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V bitke pri Žarnovici v roku 1664 boli Turci porazení (V roku 1696 je doložený cech kožušníkov, v roku 1698 ševcov).</a:t>
            </a:r>
            <a:endParaRPr lang="sk-SK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http://www.zarnovica.sk/portals_pictures/i_000222/i_22286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1412776"/>
            <a:ext cx="3024336" cy="2099540"/>
          </a:xfrm>
          <a:prstGeom prst="rect">
            <a:avLst/>
          </a:prstGeom>
          <a:noFill/>
        </p:spPr>
      </p:pic>
      <p:sp>
        <p:nvSpPr>
          <p:cNvPr id="8" name="Tlačidlo akcie: Domov 7">
            <a:hlinkClick r:id="rId3" action="ppaction://hlinksldjump" highlightClick="1"/>
          </p:cNvPr>
          <p:cNvSpPr/>
          <p:nvPr/>
        </p:nvSpPr>
        <p:spPr>
          <a:xfrm>
            <a:off x="179512" y="6237312"/>
            <a:ext cx="648072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4102" name="Picture 6" descr="Revište hrad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4" y="1556792"/>
            <a:ext cx="3888432" cy="2203959"/>
          </a:xfrm>
          <a:prstGeom prst="rect">
            <a:avLst/>
          </a:prstGeom>
          <a:noFill/>
        </p:spPr>
      </p:pic>
      <p:sp>
        <p:nvSpPr>
          <p:cNvPr id="10" name="Obdĺžnik 9"/>
          <p:cNvSpPr/>
          <p:nvPr/>
        </p:nvSpPr>
        <p:spPr>
          <a:xfrm>
            <a:off x="3563888" y="5517232"/>
            <a:ext cx="2664296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/>
              <a:t>V dnešnej dobe v rekonštrukcii</a:t>
            </a:r>
            <a:endParaRPr lang="sk-SK" dirty="0"/>
          </a:p>
        </p:txBody>
      </p:sp>
      <p:cxnSp>
        <p:nvCxnSpPr>
          <p:cNvPr id="12" name="Rovná spojovacia šípka 11"/>
          <p:cNvCxnSpPr/>
          <p:nvPr/>
        </p:nvCxnSpPr>
        <p:spPr>
          <a:xfrm>
            <a:off x="3635896" y="3645024"/>
            <a:ext cx="720080" cy="18722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 smtClean="0">
                <a:latin typeface="Arial" pitchFamily="34" charset="0"/>
                <a:cs typeface="Arial" pitchFamily="34" charset="0"/>
              </a:rPr>
              <a:t>Počas SNP</a:t>
            </a:r>
            <a:endParaRPr lang="sk-SK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Obyvatelia sa zapojili do SNP. Pôsobila tu partizánska skupina kapitána Nálepku (po oslobodení sa rozvíjal drevársky priemysel (Preglejka), kde pracovala prevažná časť obyvateľstva).</a:t>
            </a:r>
          </a:p>
          <a:p>
            <a:pPr>
              <a:lnSpc>
                <a:spcPct val="150000"/>
              </a:lnSpc>
            </a:pP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Žarnovica - štatút mesta</a:t>
            </a:r>
          </a:p>
          <a:p>
            <a:pPr>
              <a:lnSpc>
                <a:spcPct val="150000"/>
              </a:lnSpc>
            </a:pPr>
            <a:r>
              <a:rPr lang="sk-SK" sz="2000" i="1" u="sng" dirty="0" smtClean="0">
                <a:latin typeface="Times New Roman" pitchFamily="18" charset="0"/>
                <a:cs typeface="Times New Roman" pitchFamily="18" charset="0"/>
              </a:rPr>
              <a:t>Pamätník „Partizán“</a:t>
            </a: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sk-SK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→ Miestna organizácia Slovenského zboru protifašistických bojovníkov sa zaslúžila o zhotovenie pomníka obetiam 2. svetovej vojny</a:t>
            </a:r>
            <a:br>
              <a:rPr lang="sk-SK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→ V spolupráci s Mestským národným výborom  roku 1961 odhalili na Námestí SNP pomník (autorom je akademický sochár Vojtech </a:t>
            </a:r>
            <a:r>
              <a:rPr lang="sk-SK" sz="2000" dirty="0" err="1" smtClean="0">
                <a:latin typeface="Times New Roman" pitchFamily="18" charset="0"/>
                <a:cs typeface="Times New Roman" pitchFamily="18" charset="0"/>
              </a:rPr>
              <a:t>Ihriský</a:t>
            </a: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, autor pomníka P. O. Hviezdoslava stojaceho v Bratislave)</a:t>
            </a:r>
          </a:p>
          <a:p>
            <a:pPr>
              <a:lnSpc>
                <a:spcPct val="150000"/>
              </a:lnSpc>
            </a:pPr>
            <a:endParaRPr lang="sk-SK" sz="2000" i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lačidlo akcie: Domov 4">
            <a:hlinkClick r:id="rId2" action="ppaction://hlinksldjump" highlightClick="1"/>
          </p:cNvPr>
          <p:cNvSpPr/>
          <p:nvPr/>
        </p:nvSpPr>
        <p:spPr>
          <a:xfrm>
            <a:off x="323528" y="6165304"/>
            <a:ext cx="648072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3076" name="Picture 4" descr="Výsledok vyhľadávania obrázkov pre dopyt pamätník snp žarnovic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1196752"/>
            <a:ext cx="6768752" cy="49473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ttps://www.vets.cz/vpm/foto/mista/nahled/slovenska-republika/banskobystricky-kraj/zarnovica/zarnovica-5980/18840_zarnovica-rumuni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340768"/>
            <a:ext cx="2734864" cy="3888432"/>
          </a:xfrm>
          <a:prstGeom prst="rect">
            <a:avLst/>
          </a:prstGeom>
          <a:noFill/>
        </p:spPr>
      </p:pic>
      <p:sp>
        <p:nvSpPr>
          <p:cNvPr id="5" name="BlokTextu 4"/>
          <p:cNvSpPr txBox="1"/>
          <p:nvPr/>
        </p:nvSpPr>
        <p:spPr>
          <a:xfrm>
            <a:off x="4139952" y="2780928"/>
            <a:ext cx="3600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Pomník rumunským vojakom, ktorí oslobodili Žarnovicu</a:t>
            </a:r>
            <a:endParaRPr lang="sk-SK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 smtClean="0">
                <a:latin typeface="Arial" pitchFamily="34" charset="0"/>
                <a:cs typeface="Arial" pitchFamily="34" charset="0"/>
              </a:rPr>
              <a:t>Pamiatky – Horný kaštieľ</a:t>
            </a:r>
            <a:endParaRPr lang="sk-SK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sk-SK" sz="20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rojpodlažná </a:t>
            </a:r>
            <a:r>
              <a:rPr lang="sk-SK" sz="2000" dirty="0" err="1" smtClean="0">
                <a:latin typeface="Times New Roman" pitchFamily="18" charset="0"/>
                <a:cs typeface="Times New Roman" pitchFamily="18" charset="0"/>
              </a:rPr>
              <a:t>trojtraktová</a:t>
            </a: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 stavba na pôdoryse obdĺžnika s </a:t>
            </a:r>
            <a:r>
              <a:rPr lang="sk-SK" sz="2000" dirty="0" err="1" smtClean="0">
                <a:latin typeface="Times New Roman" pitchFamily="18" charset="0"/>
                <a:cs typeface="Times New Roman" pitchFamily="18" charset="0"/>
              </a:rPr>
              <a:t>valbovou</a:t>
            </a: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 strechou</a:t>
            </a:r>
          </a:p>
          <a:p>
            <a:pPr>
              <a:lnSpc>
                <a:spcPct val="150000"/>
              </a:lnSpc>
            </a:pP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Vznik - na skalnatom návrší v období okolo roku 1490, kedy ho mal vybudovať Filip </a:t>
            </a:r>
            <a:r>
              <a:rPr lang="sk-SK" sz="2000" dirty="0" err="1" smtClean="0">
                <a:latin typeface="Times New Roman" pitchFamily="18" charset="0"/>
                <a:cs typeface="Times New Roman" pitchFamily="18" charset="0"/>
              </a:rPr>
              <a:t>Dóczy</a:t>
            </a: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Opevnenie kaštieľa - realizované v 1530-1550</a:t>
            </a:r>
          </a:p>
          <a:p>
            <a:pPr>
              <a:lnSpc>
                <a:spcPct val="150000"/>
              </a:lnSpc>
            </a:pPr>
            <a:r>
              <a:rPr lang="sk-SK" sz="2000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o roku 1647</a:t>
            </a:r>
            <a:r>
              <a:rPr lang="sk-SK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patrí rodu </a:t>
            </a:r>
            <a:r>
              <a:rPr lang="sk-SK" sz="2000" dirty="0" err="1" smtClean="0">
                <a:latin typeface="Times New Roman" pitchFamily="18" charset="0"/>
                <a:cs typeface="Times New Roman" pitchFamily="18" charset="0"/>
              </a:rPr>
              <a:t>Dóczyovcov</a:t>
            </a:r>
            <a:endParaRPr lang="sk-SK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Kaštieľ bol naposledy nadstavaný a </a:t>
            </a:r>
            <a:r>
              <a:rPr lang="sk-SK" sz="2000" dirty="0" err="1" smtClean="0">
                <a:latin typeface="Times New Roman" pitchFamily="18" charset="0"/>
                <a:cs typeface="Times New Roman" pitchFamily="18" charset="0"/>
              </a:rPr>
              <a:t>prefasádovaný</a:t>
            </a: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 v duchu neskoršieho klasicizmu po roku 1848, kedy vyhorel.</a:t>
            </a:r>
          </a:p>
          <a:p>
            <a:pPr>
              <a:lnSpc>
                <a:spcPct val="150000"/>
              </a:lnSpc>
            </a:pPr>
            <a:r>
              <a:rPr lang="sk-SK" sz="2000" dirty="0" smtClean="0">
                <a:latin typeface="Times New Roman" pitchFamily="18" charset="0"/>
                <a:cs typeface="Times New Roman" pitchFamily="18" charset="0"/>
              </a:rPr>
              <a:t>Miestnosti prízemia kaštieľa sú zaklenuté valenou klenbou s lunetami. Dodnes predstavuje významnú dominantu centra Žarnovice</a:t>
            </a:r>
            <a:endParaRPr lang="sk-SK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http://www.zarnovica.sk/portals_pictures/i_000197/i_19758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5013176"/>
            <a:ext cx="2857500" cy="1714500"/>
          </a:xfrm>
          <a:prstGeom prst="rect">
            <a:avLst/>
          </a:prstGeom>
          <a:noFill/>
        </p:spPr>
      </p:pic>
      <p:pic>
        <p:nvPicPr>
          <p:cNvPr id="1028" name="Picture 4" descr="https://upload.wikimedia.org/wikipedia/commons/b/bd/D%C3%B3czy-v%C3%A1rkast%C3%A9l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484784"/>
            <a:ext cx="6219825" cy="3438526"/>
          </a:xfrm>
          <a:prstGeom prst="rect">
            <a:avLst/>
          </a:prstGeom>
          <a:noFill/>
        </p:spPr>
      </p:pic>
      <p:sp>
        <p:nvSpPr>
          <p:cNvPr id="7" name="Tlačidlo akcie: Domov 6">
            <a:hlinkClick r:id="rId4" action="ppaction://hlinksldjump" highlightClick="1"/>
          </p:cNvPr>
          <p:cNvSpPr/>
          <p:nvPr/>
        </p:nvSpPr>
        <p:spPr>
          <a:xfrm>
            <a:off x="323528" y="6165304"/>
            <a:ext cx="648072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 smtClean="0">
                <a:latin typeface="Arial" pitchFamily="34" charset="0"/>
                <a:cs typeface="Arial" pitchFamily="34" charset="0"/>
              </a:rPr>
              <a:t>Zdroje</a:t>
            </a:r>
            <a:endParaRPr lang="sk-SK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sk-SK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https://www.e-obce.sk/obec/zarnovica/2-historia.html</a:t>
            </a:r>
            <a:endParaRPr lang="sk-SK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https://sk.wikipedia.org/wiki/%C5%BDarnovica</a:t>
            </a:r>
            <a:endParaRPr lang="sk-SK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sz="2000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http://www.zarnovica.sk/historia.phtml?id3=26848</a:t>
            </a:r>
            <a:endParaRPr lang="sk-SK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sk-SK" sz="2000" dirty="0" smtClean="0">
                <a:latin typeface="Times New Roman" pitchFamily="18" charset="0"/>
                <a:cs typeface="Times New Roman" pitchFamily="18" charset="0"/>
                <a:hlinkClick r:id="rId5"/>
              </a:rPr>
              <a:t>https://regiongron.sk/pamatnik-snp-partizan/</a:t>
            </a:r>
            <a:endParaRPr lang="sk-SK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k-SK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k-SK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k-SK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sk-SK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lačidlo akcie: Domov 4">
            <a:hlinkClick r:id="rId6" action="ppaction://hlinksldjump" highlightClick="1"/>
          </p:cNvPr>
          <p:cNvSpPr/>
          <p:nvPr/>
        </p:nvSpPr>
        <p:spPr>
          <a:xfrm>
            <a:off x="395536" y="6021288"/>
            <a:ext cx="648072" cy="504056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6" name="Picture 2" descr="http://www.zarnovica.sk/portals_pictures/i_000222/i_222870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1560" y="3501008"/>
            <a:ext cx="3024336" cy="2132641"/>
          </a:xfrm>
          <a:prstGeom prst="rect">
            <a:avLst/>
          </a:prstGeom>
          <a:noFill/>
        </p:spPr>
      </p:pic>
      <p:pic>
        <p:nvPicPr>
          <p:cNvPr id="2050" name="Picture 2" descr="http://www.zarnovica.sk/portals_pictures/i_000222/i_222864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652120" y="2852936"/>
            <a:ext cx="2664296" cy="1727800"/>
          </a:xfrm>
          <a:prstGeom prst="rect">
            <a:avLst/>
          </a:prstGeom>
          <a:noFill/>
        </p:spPr>
      </p:pic>
      <p:pic>
        <p:nvPicPr>
          <p:cNvPr id="2052" name="Picture 4" descr="http://www.zarnovica.sk/portals_pictures/i_000197/i_197608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067944" y="4725144"/>
            <a:ext cx="2857500" cy="1714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 smtClean="0">
                <a:latin typeface="Arial" pitchFamily="34" charset="0"/>
                <a:cs typeface="Arial" pitchFamily="34" charset="0"/>
              </a:rPr>
              <a:t>Ďakujem za pozornosť</a:t>
            </a:r>
            <a:endParaRPr lang="sk-SK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Výsledok vyhľadávania obrázkov pre dopyt Mesto Žarnovic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16832"/>
            <a:ext cx="9144000" cy="32142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áda">
  <a:themeElements>
    <a:clrScheme name="Arkád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ád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ád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58</TotalTime>
  <Words>270</Words>
  <Application>Microsoft Office PowerPoint</Application>
  <PresentationFormat>Prezentácia na obrazovke (4:3)</PresentationFormat>
  <Paragraphs>51</Paragraphs>
  <Slides>9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0" baseType="lpstr">
      <vt:lpstr>Arkáda</vt:lpstr>
      <vt:lpstr>História mesta Žarnovica</vt:lpstr>
      <vt:lpstr>Obsah</vt:lpstr>
      <vt:lpstr>Názov mesta</vt:lpstr>
      <vt:lpstr>Žarnovica a Revište</vt:lpstr>
      <vt:lpstr>Počas SNP</vt:lpstr>
      <vt:lpstr>Snímka 6</vt:lpstr>
      <vt:lpstr>Pamiatky – Horný kaštieľ</vt:lpstr>
      <vt:lpstr>Zdroje</vt:lpstr>
      <vt:lpstr>Ďakujem za pozornosť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História mesta Žarnovica</dc:title>
  <dc:creator>ivanka</dc:creator>
  <cp:lastModifiedBy>ivanka</cp:lastModifiedBy>
  <cp:revision>43</cp:revision>
  <dcterms:created xsi:type="dcterms:W3CDTF">2018-06-18T16:40:31Z</dcterms:created>
  <dcterms:modified xsi:type="dcterms:W3CDTF">2018-06-18T17:41:20Z</dcterms:modified>
</cp:coreProperties>
</file>