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9" r:id="rId4"/>
    <p:sldId id="257" r:id="rId5"/>
    <p:sldId id="262" r:id="rId6"/>
    <p:sldId id="261" r:id="rId7"/>
    <p:sldId id="263" r:id="rId8"/>
    <p:sldId id="264" r:id="rId9"/>
    <p:sldId id="258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37" autoAdjust="0"/>
    <p:restoredTop sz="94660"/>
  </p:normalViewPr>
  <p:slideViewPr>
    <p:cSldViewPr>
      <p:cViewPr>
        <p:scale>
          <a:sx n="60" d="100"/>
          <a:sy n="60" d="100"/>
        </p:scale>
        <p:origin x="-167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D5A5-1C2C-4D71-A753-E7B0081CFEE6}" type="datetimeFigureOut">
              <a:rPr lang="sk-SK" smtClean="0"/>
              <a:pPr/>
              <a:t>19. 6. 2018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C56B-FC3D-434F-B8D6-56FED309E2B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D5A5-1C2C-4D71-A753-E7B0081CFEE6}" type="datetimeFigureOut">
              <a:rPr lang="sk-SK" smtClean="0"/>
              <a:pPr/>
              <a:t>19. 6. 2018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C56B-FC3D-434F-B8D6-56FED309E2B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D5A5-1C2C-4D71-A753-E7B0081CFEE6}" type="datetimeFigureOut">
              <a:rPr lang="sk-SK" smtClean="0"/>
              <a:pPr/>
              <a:t>19. 6. 2018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C56B-FC3D-434F-B8D6-56FED309E2B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D5A5-1C2C-4D71-A753-E7B0081CFEE6}" type="datetimeFigureOut">
              <a:rPr lang="sk-SK" smtClean="0"/>
              <a:pPr/>
              <a:t>19. 6. 2018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C56B-FC3D-434F-B8D6-56FED309E2B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D5A5-1C2C-4D71-A753-E7B0081CFEE6}" type="datetimeFigureOut">
              <a:rPr lang="sk-SK" smtClean="0"/>
              <a:pPr/>
              <a:t>19. 6. 2018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805C56B-FC3D-434F-B8D6-56FED309E2B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D5A5-1C2C-4D71-A753-E7B0081CFEE6}" type="datetimeFigureOut">
              <a:rPr lang="sk-SK" smtClean="0"/>
              <a:pPr/>
              <a:t>19. 6. 2018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C56B-FC3D-434F-B8D6-56FED309E2B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D5A5-1C2C-4D71-A753-E7B0081CFEE6}" type="datetimeFigureOut">
              <a:rPr lang="sk-SK" smtClean="0"/>
              <a:pPr/>
              <a:t>19. 6. 2018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C56B-FC3D-434F-B8D6-56FED309E2B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D5A5-1C2C-4D71-A753-E7B0081CFEE6}" type="datetimeFigureOut">
              <a:rPr lang="sk-SK" smtClean="0"/>
              <a:pPr/>
              <a:t>19. 6. 2018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C56B-FC3D-434F-B8D6-56FED309E2B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D5A5-1C2C-4D71-A753-E7B0081CFEE6}" type="datetimeFigureOut">
              <a:rPr lang="sk-SK" smtClean="0"/>
              <a:pPr/>
              <a:t>19. 6. 2018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C56B-FC3D-434F-B8D6-56FED309E2B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D5A5-1C2C-4D71-A753-E7B0081CFEE6}" type="datetimeFigureOut">
              <a:rPr lang="sk-SK" smtClean="0"/>
              <a:pPr/>
              <a:t>19. 6. 2018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C56B-FC3D-434F-B8D6-56FED309E2B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sk-S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Ak chcete pridať obrázok, kliknite na ikonu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D5A5-1C2C-4D71-A753-E7B0081CFEE6}" type="datetimeFigureOut">
              <a:rPr lang="sk-SK" smtClean="0"/>
              <a:pPr/>
              <a:t>19. 6. 2018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C56B-FC3D-434F-B8D6-56FED309E2B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97D5A5-1C2C-4D71-A753-E7B0081CFEE6}" type="datetimeFigureOut">
              <a:rPr lang="sk-SK" smtClean="0"/>
              <a:pPr/>
              <a:t>19. 6. 2018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805C56B-FC3D-434F-B8D6-56FED309E2B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banskastiavnica.travel/co-vidiet/stiavnicke-tajchy/ako-vznikli-tajch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jkrajsikraj.sk/kremnicke-bane-turcekovsky-vodovod/" TargetMode="External"/><Relationship Id="rId2" Type="http://schemas.openxmlformats.org/officeDocument/2006/relationships/hyperlink" Target="http://www.soler.sk/kremnica-a-okolie/historicke-a-technicke-zaujimavosti-mesta-a-expozicie/1-podzemna-vodna-elektraren-v-europ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k.wikipedia.org/wiki/Dolnohodru%C5%A1sk%C3%BD_tajch" TargetMode="External"/><Relationship Id="rId4" Type="http://schemas.openxmlformats.org/officeDocument/2006/relationships/hyperlink" Target="http://www.banskastiavnica.travel/co-vidiet/stiavnicke-tajch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Technické pamiatky na strednom Slovensku 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015170" y="6202834"/>
            <a:ext cx="2128830" cy="655166"/>
          </a:xfrm>
        </p:spPr>
        <p:txBody>
          <a:bodyPr>
            <a:normAutofit/>
          </a:bodyPr>
          <a:lstStyle/>
          <a:p>
            <a:endParaRPr lang="sk-SK" sz="1400" dirty="0" smtClean="0"/>
          </a:p>
          <a:p>
            <a:r>
              <a:rPr lang="sk-SK" sz="1400" dirty="0" smtClean="0"/>
              <a:t> Stanislav </a:t>
            </a:r>
            <a:r>
              <a:rPr lang="sk-SK" sz="1400" dirty="0" err="1" smtClean="0"/>
              <a:t>Kubáň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xmlns="" val="179399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Vodné diela- </a:t>
            </a:r>
            <a:r>
              <a:rPr lang="sk-SK" dirty="0" err="1" smtClean="0"/>
              <a:t>Tajchy</a:t>
            </a:r>
            <a:r>
              <a:rPr lang="sk-SK" dirty="0" smtClean="0"/>
              <a:t> BŠ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1800" dirty="0" smtClean="0">
                <a:latin typeface="Calibri" pitchFamily="34" charset="0"/>
                <a:cs typeface="Calibri" pitchFamily="34" charset="0"/>
              </a:rPr>
              <a:t>Baníci </a:t>
            </a:r>
            <a:r>
              <a:rPr lang="sk-SK" sz="1800" dirty="0">
                <a:latin typeface="Calibri" pitchFamily="34" charset="0"/>
                <a:cs typeface="Calibri" pitchFamily="34" charset="0"/>
              </a:rPr>
              <a:t>kedysi </a:t>
            </a:r>
            <a:r>
              <a:rPr lang="sk-SK" sz="1800" dirty="0" smtClean="0">
                <a:latin typeface="Calibri" pitchFamily="34" charset="0"/>
                <a:cs typeface="Calibri" pitchFamily="34" charset="0"/>
              </a:rPr>
              <a:t>vybudovali </a:t>
            </a:r>
            <a:r>
              <a:rPr lang="sk-SK" sz="1800" dirty="0" smtClean="0">
                <a:latin typeface="Calibri" pitchFamily="34" charset="0"/>
                <a:cs typeface="Calibri" pitchFamily="34" charset="0"/>
                <a:hlinkClick r:id="rId2"/>
              </a:rPr>
              <a:t> </a:t>
            </a:r>
            <a:r>
              <a:rPr lang="sk-SK" sz="1800" dirty="0">
                <a:latin typeface="Calibri" pitchFamily="34" charset="0"/>
                <a:cs typeface="Calibri" pitchFamily="34" charset="0"/>
              </a:rPr>
              <a:t>neuveriteľné vodné dielo, </a:t>
            </a:r>
            <a:r>
              <a:rPr lang="sk-SK" sz="1800" dirty="0" smtClean="0">
                <a:latin typeface="Calibri" pitchFamily="34" charset="0"/>
                <a:cs typeface="Calibri" pitchFamily="34" charset="0"/>
              </a:rPr>
              <a:t>60 medzi </a:t>
            </a:r>
            <a:r>
              <a:rPr lang="sk-SK" sz="1800" dirty="0">
                <a:latin typeface="Calibri" pitchFamily="34" charset="0"/>
                <a:cs typeface="Calibri" pitchFamily="34" charset="0"/>
              </a:rPr>
              <a:t>sebou poprepájaných vodných nádrží dodávalo energiu pre prosperujúce </a:t>
            </a:r>
            <a:r>
              <a:rPr lang="sk-SK" sz="1800" dirty="0" smtClean="0">
                <a:latin typeface="Calibri" pitchFamily="34" charset="0"/>
                <a:cs typeface="Calibri" pitchFamily="34" charset="0"/>
              </a:rPr>
              <a:t>baníctvo</a:t>
            </a:r>
          </a:p>
          <a:p>
            <a:r>
              <a:rPr lang="sk-SK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1800" dirty="0">
                <a:latin typeface="Calibri" pitchFamily="34" charset="0"/>
                <a:cs typeface="Calibri" pitchFamily="34" charset="0"/>
              </a:rPr>
              <a:t>Fascinujúci je nielen príbeh tohto obrovského vodného diela, ale aj harmonické zasadenie </a:t>
            </a:r>
            <a:r>
              <a:rPr lang="sk-SK" sz="1800" dirty="0" err="1">
                <a:latin typeface="Calibri" pitchFamily="34" charset="0"/>
                <a:cs typeface="Calibri" pitchFamily="34" charset="0"/>
              </a:rPr>
              <a:t>tajchov</a:t>
            </a:r>
            <a:r>
              <a:rPr lang="sk-SK" sz="1800" dirty="0">
                <a:latin typeface="Calibri" pitchFamily="34" charset="0"/>
                <a:cs typeface="Calibri" pitchFamily="34" charset="0"/>
              </a:rPr>
              <a:t> do </a:t>
            </a:r>
            <a:r>
              <a:rPr lang="sk-SK" sz="1800" dirty="0" smtClean="0">
                <a:latin typeface="Calibri" pitchFamily="34" charset="0"/>
                <a:cs typeface="Calibri" pitchFamily="34" charset="0"/>
              </a:rPr>
              <a:t>prírody</a:t>
            </a:r>
            <a:endParaRPr lang="sk-SK" sz="1800" dirty="0">
              <a:latin typeface="Calibri" pitchFamily="34" charset="0"/>
              <a:cs typeface="Calibri" pitchFamily="34" charset="0"/>
            </a:endParaRPr>
          </a:p>
          <a:p>
            <a:r>
              <a:rPr lang="sk-SK" sz="1800" dirty="0" smtClean="0">
                <a:latin typeface="Calibri" pitchFamily="34" charset="0"/>
                <a:cs typeface="Calibri" pitchFamily="34" charset="0"/>
              </a:rPr>
              <a:t> Ostalo </a:t>
            </a:r>
            <a:r>
              <a:rPr lang="sk-SK" sz="1800" dirty="0">
                <a:latin typeface="Calibri" pitchFamily="34" charset="0"/>
                <a:cs typeface="Calibri" pitchFamily="34" charset="0"/>
              </a:rPr>
              <a:t>ich </a:t>
            </a:r>
            <a:r>
              <a:rPr lang="sk-SK" sz="1800" dirty="0" smtClean="0">
                <a:latin typeface="Calibri" pitchFamily="34" charset="0"/>
                <a:cs typeface="Calibri" pitchFamily="34" charset="0"/>
              </a:rPr>
              <a:t>24 </a:t>
            </a:r>
          </a:p>
          <a:p>
            <a:r>
              <a:rPr lang="sk-SK" sz="1800" dirty="0" smtClean="0">
                <a:latin typeface="Calibri" pitchFamily="34" charset="0"/>
                <a:cs typeface="Calibri" pitchFamily="34" charset="0"/>
              </a:rPr>
              <a:t>Slúžili na odčerpávanie spodnej vody z baní </a:t>
            </a:r>
          </a:p>
          <a:p>
            <a:r>
              <a:rPr lang="sk-SK" sz="1800" dirty="0" smtClean="0">
                <a:latin typeface="Calibri" pitchFamily="34" charset="0"/>
                <a:cs typeface="Calibri" pitchFamily="34" charset="0"/>
              </a:rPr>
              <a:t>V tejto dobe ostali slúžiť ako jazerá pre </a:t>
            </a:r>
            <a:r>
              <a:rPr lang="sk-SK" sz="1800" dirty="0" err="1" smtClean="0">
                <a:latin typeface="Calibri" pitchFamily="34" charset="0"/>
                <a:cs typeface="Calibri" pitchFamily="34" charset="0"/>
              </a:rPr>
              <a:t>návšetvníkov</a:t>
            </a:r>
            <a:r>
              <a:rPr lang="sk-SK" sz="1800" dirty="0" smtClean="0">
                <a:latin typeface="Calibri" pitchFamily="34" charset="0"/>
                <a:cs typeface="Calibri" pitchFamily="34" charset="0"/>
              </a:rPr>
              <a:t> BŠ </a:t>
            </a:r>
          </a:p>
          <a:p>
            <a:r>
              <a:rPr lang="sk-SK" sz="1800" dirty="0" smtClean="0">
                <a:latin typeface="Calibri" pitchFamily="34" charset="0"/>
                <a:cs typeface="Calibri" pitchFamily="34" charset="0"/>
              </a:rPr>
              <a:t>Patrí sem : </a:t>
            </a:r>
            <a:r>
              <a:rPr lang="sk-SK" sz="1800" dirty="0" err="1" smtClean="0">
                <a:latin typeface="Calibri" pitchFamily="34" charset="0"/>
                <a:cs typeface="Calibri" pitchFamily="34" charset="0"/>
              </a:rPr>
              <a:t>Richňava</a:t>
            </a:r>
            <a:r>
              <a:rPr lang="sk-SK" sz="1800" dirty="0" smtClean="0">
                <a:latin typeface="Calibri" pitchFamily="34" charset="0"/>
                <a:cs typeface="Calibri" pitchFamily="34" charset="0"/>
              </a:rPr>
              <a:t>, Banský Studenec, Počúvadlianske jazero , Veľká a malá  vodárenská nádrž , </a:t>
            </a:r>
            <a:r>
              <a:rPr lang="sk-SK" sz="1800" dirty="0" err="1" smtClean="0">
                <a:latin typeface="Calibri" pitchFamily="34" charset="0"/>
                <a:cs typeface="Calibri" pitchFamily="34" charset="0"/>
              </a:rPr>
              <a:t>Klinger</a:t>
            </a:r>
            <a:r>
              <a:rPr lang="sk-SK" sz="1800" dirty="0" smtClean="0">
                <a:latin typeface="Calibri" pitchFamily="34" charset="0"/>
                <a:cs typeface="Calibri" pitchFamily="34" charset="0"/>
              </a:rPr>
              <a:t> , Evičkino jazero, </a:t>
            </a:r>
            <a:r>
              <a:rPr lang="sk-SK" sz="1800" dirty="0" err="1" smtClean="0">
                <a:latin typeface="Calibri" pitchFamily="34" charset="0"/>
                <a:cs typeface="Calibri" pitchFamily="34" charset="0"/>
              </a:rPr>
              <a:t>Vindšachta</a:t>
            </a:r>
            <a:r>
              <a:rPr lang="sk-SK" sz="1800" dirty="0" smtClean="0">
                <a:latin typeface="Calibri" pitchFamily="34" charset="0"/>
                <a:cs typeface="Calibri" pitchFamily="34" charset="0"/>
              </a:rPr>
              <a:t> ... </a:t>
            </a:r>
          </a:p>
          <a:p>
            <a:endParaRPr lang="sk-SK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4429132"/>
            <a:ext cx="3458841" cy="207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4429131"/>
            <a:ext cx="3143272" cy="209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8923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Podzemná elektráreň Kremnica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dirty="0">
                <a:latin typeface="Calibri" pitchFamily="34" charset="0"/>
                <a:cs typeface="Calibri" pitchFamily="34" charset="0"/>
              </a:rPr>
              <a:t>Medzi Európsku, ale aj svetovú technickú zaujímavosť patrí rozhodne systém troch vodných elektrárni v </a:t>
            </a:r>
            <a:r>
              <a:rPr lang="sk-SK" sz="1800" dirty="0" smtClean="0">
                <a:latin typeface="Calibri" pitchFamily="34" charset="0"/>
                <a:cs typeface="Calibri" pitchFamily="34" charset="0"/>
              </a:rPr>
              <a:t>Kremnici,</a:t>
            </a:r>
          </a:p>
          <a:p>
            <a:r>
              <a:rPr lang="sk-SK" sz="1800" dirty="0" smtClean="0">
                <a:latin typeface="Calibri" pitchFamily="34" charset="0"/>
                <a:cs typeface="Calibri" pitchFamily="34" charset="0"/>
              </a:rPr>
              <a:t>špeciálne </a:t>
            </a:r>
            <a:r>
              <a:rPr lang="sk-SK" sz="1800" dirty="0">
                <a:latin typeface="Calibri" pitchFamily="34" charset="0"/>
                <a:cs typeface="Calibri" pitchFamily="34" charset="0"/>
              </a:rPr>
              <a:t>podzemná, postavená v banskej šachte č. IV. v hĺbke 240m pod terénom. </a:t>
            </a:r>
            <a:endParaRPr lang="sk-SK" sz="1800" dirty="0" smtClean="0">
              <a:latin typeface="Calibri" pitchFamily="34" charset="0"/>
              <a:cs typeface="Calibri" pitchFamily="34" charset="0"/>
            </a:endParaRPr>
          </a:p>
          <a:p>
            <a:r>
              <a:rPr lang="sk-SK" sz="1800" dirty="0" smtClean="0">
                <a:latin typeface="Calibri" pitchFamily="34" charset="0"/>
                <a:cs typeface="Calibri" pitchFamily="34" charset="0"/>
              </a:rPr>
              <a:t>Do </a:t>
            </a:r>
            <a:r>
              <a:rPr lang="sk-SK" sz="1800" dirty="0">
                <a:latin typeface="Calibri" pitchFamily="34" charset="0"/>
                <a:cs typeface="Calibri" pitchFamily="34" charset="0"/>
              </a:rPr>
              <a:t>prevádzky bola spustená v máji </a:t>
            </a:r>
            <a:r>
              <a:rPr lang="sk-SK" sz="1800" dirty="0" smtClean="0">
                <a:latin typeface="Calibri" pitchFamily="34" charset="0"/>
                <a:cs typeface="Calibri" pitchFamily="34" charset="0"/>
              </a:rPr>
              <a:t>1922</a:t>
            </a:r>
          </a:p>
          <a:p>
            <a:r>
              <a:rPr lang="sk-SK" sz="1800" dirty="0" smtClean="0">
                <a:latin typeface="Calibri" pitchFamily="34" charset="0"/>
                <a:cs typeface="Calibri" pitchFamily="34" charset="0"/>
              </a:rPr>
              <a:t>Nainštalované </a:t>
            </a:r>
            <a:r>
              <a:rPr lang="sk-SK" sz="1800" dirty="0">
                <a:latin typeface="Calibri" pitchFamily="34" charset="0"/>
                <a:cs typeface="Calibri" pitchFamily="34" charset="0"/>
              </a:rPr>
              <a:t>boli tri horizontálne </a:t>
            </a:r>
            <a:r>
              <a:rPr lang="sk-SK" sz="1800" dirty="0" err="1">
                <a:latin typeface="Calibri" pitchFamily="34" charset="0"/>
                <a:cs typeface="Calibri" pitchFamily="34" charset="0"/>
              </a:rPr>
              <a:t>Peltonové</a:t>
            </a:r>
            <a:r>
              <a:rPr lang="sk-SK" sz="1800" dirty="0">
                <a:latin typeface="Calibri" pitchFamily="34" charset="0"/>
                <a:cs typeface="Calibri" pitchFamily="34" charset="0"/>
              </a:rPr>
              <a:t> turbíny každá s výkonom </a:t>
            </a:r>
            <a:r>
              <a:rPr lang="sk-SK" sz="1800" dirty="0" smtClean="0">
                <a:latin typeface="Calibri" pitchFamily="34" charset="0"/>
                <a:cs typeface="Calibri" pitchFamily="34" charset="0"/>
              </a:rPr>
              <a:t>575kW</a:t>
            </a:r>
          </a:p>
          <a:p>
            <a:r>
              <a:rPr lang="sk-SK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1800" dirty="0">
                <a:latin typeface="Calibri" pitchFamily="34" charset="0"/>
                <a:cs typeface="Calibri" pitchFamily="34" charset="0"/>
              </a:rPr>
              <a:t>K tomuto energetickému systému neodmysliteľne patrí </a:t>
            </a:r>
            <a:r>
              <a:rPr lang="sk-SK" sz="1800" dirty="0" err="1">
                <a:latin typeface="Calibri" pitchFamily="34" charset="0"/>
                <a:cs typeface="Calibri" pitchFamily="34" charset="0"/>
              </a:rPr>
              <a:t>Turčekovský</a:t>
            </a:r>
            <a:r>
              <a:rPr lang="sk-SK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sk-SK" sz="1800" dirty="0" smtClean="0">
                <a:latin typeface="Calibri" pitchFamily="34" charset="0"/>
                <a:cs typeface="Calibri" pitchFamily="34" charset="0"/>
              </a:rPr>
              <a:t>vodovod</a:t>
            </a:r>
          </a:p>
          <a:p>
            <a:r>
              <a:rPr lang="sk-SK" sz="1800" dirty="0" smtClean="0">
                <a:latin typeface="Calibri" pitchFamily="34" charset="0"/>
                <a:cs typeface="Calibri" pitchFamily="34" charset="0"/>
              </a:rPr>
              <a:t>Nedostatok </a:t>
            </a:r>
            <a:r>
              <a:rPr lang="sk-SK" sz="1800" dirty="0">
                <a:latin typeface="Calibri" pitchFamily="34" charset="0"/>
                <a:cs typeface="Calibri" pitchFamily="34" charset="0"/>
              </a:rPr>
              <a:t>vody pre banské aktivity na strednom Slovensku bol príčinou prečo sa v tejto oblasti už koncom 15. storočia začali budovať rozsiahle podporné vodovodné systémy, okrem spomenutého </a:t>
            </a:r>
            <a:r>
              <a:rPr lang="sk-SK" sz="1800" dirty="0" err="1">
                <a:latin typeface="Calibri" pitchFamily="34" charset="0"/>
                <a:cs typeface="Calibri" pitchFamily="34" charset="0"/>
              </a:rPr>
              <a:t>Turčekovského</a:t>
            </a:r>
            <a:r>
              <a:rPr lang="sk-SK" sz="1800" dirty="0">
                <a:latin typeface="Calibri" pitchFamily="34" charset="0"/>
                <a:cs typeface="Calibri" pitchFamily="34" charset="0"/>
              </a:rPr>
              <a:t> aj Špaňodolinský banský vodovod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5286388"/>
            <a:ext cx="2200536" cy="135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619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Turčekovský</a:t>
            </a:r>
            <a:r>
              <a:rPr lang="sk-SK" dirty="0" smtClean="0"/>
              <a:t> vodovod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latin typeface="Calibri" pitchFamily="34" charset="0"/>
                <a:cs typeface="Calibri" pitchFamily="34" charset="0"/>
              </a:rPr>
              <a:t>Je to jedinečná technická pamiatka </a:t>
            </a:r>
          </a:p>
          <a:p>
            <a:r>
              <a:rPr lang="sk-SK" dirty="0" smtClean="0">
                <a:latin typeface="Calibri" pitchFamily="34" charset="0"/>
                <a:cs typeface="Calibri" pitchFamily="34" charset="0"/>
              </a:rPr>
              <a:t>Vedie od Turčeka do Kremnice , cez Horný Turček, Krahule, Dolný Turček, Kremnické Bane a Kremnicu </a:t>
            </a:r>
          </a:p>
          <a:p>
            <a:r>
              <a:rPr lang="sk-SK" dirty="0" smtClean="0">
                <a:latin typeface="Calibri" pitchFamily="34" charset="0"/>
                <a:cs typeface="Calibri" pitchFamily="34" charset="0"/>
              </a:rPr>
              <a:t>Slúžila na </a:t>
            </a:r>
            <a:r>
              <a:rPr lang="sk-SK" dirty="0" err="1" smtClean="0">
                <a:latin typeface="Calibri" pitchFamily="34" charset="0"/>
                <a:cs typeface="Calibri" pitchFamily="34" charset="0"/>
              </a:rPr>
              <a:t>pohod</a:t>
            </a:r>
            <a:r>
              <a:rPr lang="sk-SK" dirty="0" smtClean="0">
                <a:latin typeface="Calibri" pitchFamily="34" charset="0"/>
                <a:cs typeface="Calibri" pitchFamily="34" charset="0"/>
              </a:rPr>
              <a:t> vodnej elektrárne  a privádzal vodu odoberanú z prítokov rieky Turiec a ústil do </a:t>
            </a:r>
            <a:r>
              <a:rPr lang="sk-SK" dirty="0">
                <a:latin typeface="Calibri" pitchFamily="34" charset="0"/>
                <a:cs typeface="Calibri" pitchFamily="34" charset="0"/>
              </a:rPr>
              <a:t>H</a:t>
            </a:r>
            <a:r>
              <a:rPr lang="sk-SK" dirty="0" smtClean="0">
                <a:latin typeface="Calibri" pitchFamily="34" charset="0"/>
                <a:cs typeface="Calibri" pitchFamily="34" charset="0"/>
              </a:rPr>
              <a:t>rona </a:t>
            </a:r>
          </a:p>
          <a:p>
            <a:r>
              <a:rPr lang="sk-SK" dirty="0" smtClean="0">
                <a:latin typeface="Calibri" pitchFamily="34" charset="0"/>
                <a:cs typeface="Calibri" pitchFamily="34" charset="0"/>
              </a:rPr>
              <a:t>Bol vytvorený v 16. storočí </a:t>
            </a:r>
            <a:r>
              <a:rPr lang="sk-SK" dirty="0" err="1" smtClean="0">
                <a:latin typeface="Calibri" pitchFamily="34" charset="0"/>
                <a:cs typeface="Calibri" pitchFamily="34" charset="0"/>
              </a:rPr>
              <a:t>Thurzovcami</a:t>
            </a:r>
            <a:r>
              <a:rPr lang="sk-SK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sk-SK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4500570"/>
            <a:ext cx="3357586" cy="208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4500570"/>
            <a:ext cx="3532648" cy="21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555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990600"/>
          </a:xfrm>
        </p:spPr>
        <p:txBody>
          <a:bodyPr/>
          <a:lstStyle/>
          <a:p>
            <a:r>
              <a:rPr lang="sk-SK" dirty="0" err="1" smtClean="0"/>
              <a:t>Richňava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sk-SK" sz="2300" dirty="0" smtClean="0">
                <a:latin typeface="Calibri" pitchFamily="34" charset="0"/>
                <a:cs typeface="Calibri" pitchFamily="34" charset="0"/>
              </a:rPr>
              <a:t>je </a:t>
            </a:r>
            <a:r>
              <a:rPr lang="sk-SK" sz="2300" dirty="0">
                <a:latin typeface="Calibri" pitchFamily="34" charset="0"/>
                <a:cs typeface="Calibri" pitchFamily="34" charset="0"/>
              </a:rPr>
              <a:t>jedno z umelých jazier pri Banskej </a:t>
            </a:r>
            <a:r>
              <a:rPr lang="sk-SK" sz="2300" dirty="0" smtClean="0">
                <a:latin typeface="Calibri" pitchFamily="34" charset="0"/>
                <a:cs typeface="Calibri" pitchFamily="34" charset="0"/>
              </a:rPr>
              <a:t>Štiavnici </a:t>
            </a:r>
          </a:p>
          <a:p>
            <a:r>
              <a:rPr lang="sk-SK" sz="23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300" dirty="0">
                <a:latin typeface="Calibri" pitchFamily="34" charset="0"/>
                <a:cs typeface="Calibri" pitchFamily="34" charset="0"/>
              </a:rPr>
              <a:t>Jazerá </a:t>
            </a:r>
            <a:r>
              <a:rPr lang="sk-SK" sz="2300" dirty="0" smtClean="0">
                <a:latin typeface="Calibri" pitchFamily="34" charset="0"/>
                <a:cs typeface="Calibri" pitchFamily="34" charset="0"/>
              </a:rPr>
              <a:t>boli </a:t>
            </a:r>
            <a:r>
              <a:rPr lang="sk-SK" sz="2300" dirty="0">
                <a:latin typeface="Calibri" pitchFamily="34" charset="0"/>
                <a:cs typeface="Calibri" pitchFamily="34" charset="0"/>
              </a:rPr>
              <a:t>v minulosti vytvorené ako zásobníky vody pre </a:t>
            </a:r>
            <a:r>
              <a:rPr lang="sk-SK" sz="2300" dirty="0" err="1">
                <a:latin typeface="Calibri" pitchFamily="34" charset="0"/>
                <a:cs typeface="Calibri" pitchFamily="34" charset="0"/>
              </a:rPr>
              <a:t>Richňavské</a:t>
            </a:r>
            <a:r>
              <a:rPr lang="sk-SK" sz="2300" dirty="0">
                <a:latin typeface="Calibri" pitchFamily="34" charset="0"/>
                <a:cs typeface="Calibri" pitchFamily="34" charset="0"/>
              </a:rPr>
              <a:t> jazerá, dva veľké </a:t>
            </a:r>
            <a:r>
              <a:rPr lang="sk-SK" sz="2300" dirty="0" err="1">
                <a:latin typeface="Calibri" pitchFamily="34" charset="0"/>
                <a:cs typeface="Calibri" pitchFamily="34" charset="0"/>
              </a:rPr>
              <a:t>tajchy</a:t>
            </a:r>
            <a:r>
              <a:rPr lang="sk-SK" sz="2300" dirty="0">
                <a:latin typeface="Calibri" pitchFamily="34" charset="0"/>
                <a:cs typeface="Calibri" pitchFamily="34" charset="0"/>
              </a:rPr>
              <a:t> patria k najvyššie položeným v okolí Banskej </a:t>
            </a:r>
            <a:r>
              <a:rPr lang="sk-SK" sz="2300" dirty="0" smtClean="0">
                <a:latin typeface="Calibri" pitchFamily="34" charset="0"/>
                <a:cs typeface="Calibri" pitchFamily="34" charset="0"/>
              </a:rPr>
              <a:t>Štiavnice.</a:t>
            </a:r>
          </a:p>
          <a:p>
            <a:r>
              <a:rPr lang="sk-SK" sz="2300" dirty="0" smtClean="0">
                <a:latin typeface="Calibri" pitchFamily="34" charset="0"/>
                <a:cs typeface="Calibri" pitchFamily="34" charset="0"/>
              </a:rPr>
              <a:t>Veľké </a:t>
            </a:r>
            <a:r>
              <a:rPr lang="sk-SK" sz="2300" dirty="0">
                <a:latin typeface="Calibri" pitchFamily="34" charset="0"/>
                <a:cs typeface="Calibri" pitchFamily="34" charset="0"/>
              </a:rPr>
              <a:t>a Malé </a:t>
            </a:r>
            <a:r>
              <a:rPr lang="sk-SK" sz="2300" dirty="0" err="1">
                <a:latin typeface="Calibri" pitchFamily="34" charset="0"/>
                <a:cs typeface="Calibri" pitchFamily="34" charset="0"/>
              </a:rPr>
              <a:t>richňavské</a:t>
            </a:r>
            <a:r>
              <a:rPr lang="sk-SK" sz="2300" dirty="0">
                <a:latin typeface="Calibri" pitchFamily="34" charset="0"/>
                <a:cs typeface="Calibri" pitchFamily="34" charset="0"/>
              </a:rPr>
              <a:t> jazero sú navzájom prepojené a oddeľuje ich od seba hrádza. </a:t>
            </a:r>
            <a:endParaRPr lang="sk-SK" sz="2300" dirty="0" smtClean="0">
              <a:latin typeface="Calibri" pitchFamily="34" charset="0"/>
              <a:cs typeface="Calibri" pitchFamily="34" charset="0"/>
            </a:endParaRPr>
          </a:p>
          <a:p>
            <a:r>
              <a:rPr lang="sk-SK" sz="2300" dirty="0" smtClean="0">
                <a:latin typeface="Calibri" pitchFamily="34" charset="0"/>
                <a:cs typeface="Calibri" pitchFamily="34" charset="0"/>
              </a:rPr>
              <a:t>Obe </a:t>
            </a:r>
            <a:r>
              <a:rPr lang="sk-SK" sz="2300" dirty="0">
                <a:latin typeface="Calibri" pitchFamily="34" charset="0"/>
                <a:cs typeface="Calibri" pitchFamily="34" charset="0"/>
              </a:rPr>
              <a:t>jazerá boli postavené v </a:t>
            </a:r>
            <a:r>
              <a:rPr lang="sk-SK" sz="2300" dirty="0" smtClean="0">
                <a:latin typeface="Calibri" pitchFamily="34" charset="0"/>
                <a:cs typeface="Calibri" pitchFamily="34" charset="0"/>
              </a:rPr>
              <a:t>18. storočí</a:t>
            </a:r>
          </a:p>
          <a:p>
            <a:r>
              <a:rPr lang="sk-SK" sz="2300" dirty="0" smtClean="0">
                <a:latin typeface="Calibri" pitchFamily="34" charset="0"/>
                <a:cs typeface="Calibri" pitchFamily="34" charset="0"/>
              </a:rPr>
              <a:t>Pôvodne </a:t>
            </a:r>
            <a:r>
              <a:rPr lang="sk-SK" sz="2300" dirty="0">
                <a:latin typeface="Calibri" pitchFamily="34" charset="0"/>
                <a:cs typeface="Calibri" pitchFamily="34" charset="0"/>
              </a:rPr>
              <a:t>bola vlastne nádrž len jedna, s oveľa väčším objemom zachytávanej </a:t>
            </a:r>
            <a:r>
              <a:rPr lang="sk-SK" sz="2300" dirty="0" smtClean="0">
                <a:latin typeface="Calibri" pitchFamily="34" charset="0"/>
                <a:cs typeface="Calibri" pitchFamily="34" charset="0"/>
              </a:rPr>
              <a:t>vody</a:t>
            </a:r>
          </a:p>
          <a:p>
            <a:r>
              <a:rPr lang="sk-SK" sz="23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300" dirty="0">
                <a:latin typeface="Calibri" pitchFamily="34" charset="0"/>
                <a:cs typeface="Calibri" pitchFamily="34" charset="0"/>
              </a:rPr>
              <a:t>Avšak už po niekoľkých rokoch od vybudovania sa začali objavovať problémy. Nebezpečné presakovanie vody z tak veľkej nádrže vzbudilo oprávnené obavy z poškodenia, či nebodaj pretrhnutia hrádze. Doprava zhromaždenej vody k banským dielam bola riešená systémom vodných štôlní a </a:t>
            </a:r>
            <a:r>
              <a:rPr lang="sk-SK" sz="2300" dirty="0" smtClean="0">
                <a:latin typeface="Calibri" pitchFamily="34" charset="0"/>
                <a:cs typeface="Calibri" pitchFamily="34" charset="0"/>
              </a:rPr>
              <a:t>jarkov</a:t>
            </a:r>
            <a:endParaRPr lang="sk-SK" sz="2300" dirty="0">
              <a:latin typeface="Calibri" pitchFamily="34" charset="0"/>
              <a:cs typeface="Calibri" pitchFamily="34" charset="0"/>
            </a:endParaRP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00623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Horná Ždaňa- Vodný mlyn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Calibri" pitchFamily="34" charset="0"/>
                <a:cs typeface="Calibri" pitchFamily="34" charset="0"/>
              </a:rPr>
              <a:t>Vodný </a:t>
            </a:r>
            <a:r>
              <a:rPr lang="sk-SK" dirty="0" smtClean="0">
                <a:latin typeface="Calibri" pitchFamily="34" charset="0"/>
                <a:cs typeface="Calibri" pitchFamily="34" charset="0"/>
              </a:rPr>
              <a:t>mlyn je technická pamiatka</a:t>
            </a:r>
          </a:p>
          <a:p>
            <a:r>
              <a:rPr lang="sk-SK" dirty="0" smtClean="0">
                <a:latin typeface="Calibri" pitchFamily="34" charset="0"/>
                <a:cs typeface="Calibri" pitchFamily="34" charset="0"/>
              </a:rPr>
              <a:t>Je to  </a:t>
            </a:r>
            <a:r>
              <a:rPr lang="sk-SK" dirty="0">
                <a:latin typeface="Calibri" pitchFamily="34" charset="0"/>
                <a:cs typeface="Calibri" pitchFamily="34" charset="0"/>
              </a:rPr>
              <a:t>jednopodlažná viacpriestorová stavba na pôdoryse obdĺžnika z 20. rokov </a:t>
            </a:r>
            <a:r>
              <a:rPr lang="sk-SK" dirty="0" smtClean="0">
                <a:latin typeface="Calibri" pitchFamily="34" charset="0"/>
                <a:cs typeface="Calibri" pitchFamily="34" charset="0"/>
              </a:rPr>
              <a:t>20. storočia </a:t>
            </a:r>
            <a:endParaRPr lang="sk-SK" dirty="0">
              <a:latin typeface="Calibri" pitchFamily="34" charset="0"/>
              <a:cs typeface="Calibri" pitchFamily="34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797649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Hodrušské</a:t>
            </a:r>
            <a:r>
              <a:rPr lang="sk-SK" dirty="0" smtClean="0"/>
              <a:t> jazero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dirty="0">
                <a:latin typeface="Calibri" pitchFamily="34" charset="0"/>
                <a:cs typeface="Calibri" pitchFamily="34" charset="0"/>
              </a:rPr>
              <a:t>je </a:t>
            </a:r>
            <a:r>
              <a:rPr lang="sk-SK" sz="1800" dirty="0" err="1">
                <a:latin typeface="Calibri" pitchFamily="34" charset="0"/>
                <a:cs typeface="Calibri" pitchFamily="34" charset="0"/>
              </a:rPr>
              <a:t>tajch</a:t>
            </a:r>
            <a:r>
              <a:rPr lang="sk-SK" sz="1800" dirty="0">
                <a:latin typeface="Calibri" pitchFamily="34" charset="0"/>
                <a:cs typeface="Calibri" pitchFamily="34" charset="0"/>
              </a:rPr>
              <a:t> v pohorí Štiavnické vrchy v katastrálnom území obce </a:t>
            </a:r>
            <a:r>
              <a:rPr lang="sk-SK" sz="1800" dirty="0" smtClean="0">
                <a:latin typeface="Calibri" pitchFamily="34" charset="0"/>
                <a:cs typeface="Calibri" pitchFamily="34" charset="0"/>
              </a:rPr>
              <a:t>Hodruša-Hámre</a:t>
            </a:r>
            <a:endParaRPr lang="sk-SK" sz="1800" dirty="0">
              <a:latin typeface="Calibri" pitchFamily="34" charset="0"/>
              <a:cs typeface="Calibri" pitchFamily="34" charset="0"/>
            </a:endParaRPr>
          </a:p>
          <a:p>
            <a:r>
              <a:rPr lang="sk-SK" sz="1800" dirty="0" smtClean="0">
                <a:latin typeface="Calibri" pitchFamily="34" charset="0"/>
                <a:cs typeface="Calibri" pitchFamily="34" charset="0"/>
              </a:rPr>
              <a:t>Zapísaný </a:t>
            </a:r>
            <a:r>
              <a:rPr lang="sk-SK" sz="1800" dirty="0">
                <a:latin typeface="Calibri" pitchFamily="34" charset="0"/>
                <a:cs typeface="Calibri" pitchFamily="34" charset="0"/>
              </a:rPr>
              <a:t>ako jeden z objektov do Zoznamu svetového kultúrneho dedičstva UNESCO v rámci územia Banská Štiavnica a </a:t>
            </a:r>
            <a:r>
              <a:rPr lang="sk-SK" sz="1800" dirty="0" smtClean="0">
                <a:latin typeface="Calibri" pitchFamily="34" charset="0"/>
                <a:cs typeface="Calibri" pitchFamily="34" charset="0"/>
              </a:rPr>
              <a:t>okolie</a:t>
            </a:r>
          </a:p>
          <a:p>
            <a:r>
              <a:rPr lang="sk-SK" sz="1800" dirty="0">
                <a:latin typeface="Calibri" pitchFamily="34" charset="0"/>
                <a:cs typeface="Calibri" pitchFamily="34" charset="0"/>
              </a:rPr>
              <a:t>Dolný </a:t>
            </a:r>
            <a:r>
              <a:rPr lang="sk-SK" sz="1800" dirty="0" err="1">
                <a:latin typeface="Calibri" pitchFamily="34" charset="0"/>
                <a:cs typeface="Calibri" pitchFamily="34" charset="0"/>
              </a:rPr>
              <a:t>Hodrušský</a:t>
            </a:r>
            <a:r>
              <a:rPr lang="sk-SK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sk-SK" sz="1800" dirty="0" err="1">
                <a:latin typeface="Calibri" pitchFamily="34" charset="0"/>
                <a:cs typeface="Calibri" pitchFamily="34" charset="0"/>
              </a:rPr>
              <a:t>tajch</a:t>
            </a:r>
            <a:r>
              <a:rPr lang="sk-SK" sz="1800" dirty="0">
                <a:latin typeface="Calibri" pitchFamily="34" charset="0"/>
                <a:cs typeface="Calibri" pitchFamily="34" charset="0"/>
              </a:rPr>
              <a:t> zachytával vody z prepadu a z dnového výpustu Horného </a:t>
            </a:r>
            <a:r>
              <a:rPr lang="sk-SK" sz="1800" dirty="0" err="1">
                <a:latin typeface="Calibri" pitchFamily="34" charset="0"/>
                <a:cs typeface="Calibri" pitchFamily="34" charset="0"/>
              </a:rPr>
              <a:t>Hodrušského</a:t>
            </a:r>
            <a:r>
              <a:rPr lang="sk-SK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sk-SK" sz="1800" dirty="0" err="1">
                <a:latin typeface="Calibri" pitchFamily="34" charset="0"/>
                <a:cs typeface="Calibri" pitchFamily="34" charset="0"/>
              </a:rPr>
              <a:t>tajchu</a:t>
            </a:r>
            <a:r>
              <a:rPr lang="sk-SK" sz="1800" dirty="0">
                <a:latin typeface="Calibri" pitchFamily="34" charset="0"/>
                <a:cs typeface="Calibri" pitchFamily="34" charset="0"/>
              </a:rPr>
              <a:t>, časti </a:t>
            </a:r>
            <a:r>
              <a:rPr lang="sk-SK" sz="1800" dirty="0" err="1">
                <a:latin typeface="Calibri" pitchFamily="34" charset="0"/>
                <a:cs typeface="Calibri" pitchFamily="34" charset="0"/>
              </a:rPr>
              <a:t>Hodrušského</a:t>
            </a:r>
            <a:r>
              <a:rPr lang="sk-SK" sz="1800" dirty="0">
                <a:latin typeface="Calibri" pitchFamily="34" charset="0"/>
                <a:cs typeface="Calibri" pitchFamily="34" charset="0"/>
              </a:rPr>
              <a:t> potoka zbierajúceho vody z kotliny </a:t>
            </a:r>
            <a:r>
              <a:rPr lang="sk-SK" sz="1800" dirty="0" err="1">
                <a:latin typeface="Calibri" pitchFamily="34" charset="0"/>
                <a:cs typeface="Calibri" pitchFamily="34" charset="0"/>
              </a:rPr>
              <a:t>Hölle</a:t>
            </a:r>
            <a:r>
              <a:rPr lang="sk-SK" sz="1800" dirty="0">
                <a:latin typeface="Calibri" pitchFamily="34" charset="0"/>
                <a:cs typeface="Calibri" pitchFamily="34" charset="0"/>
              </a:rPr>
              <a:t> – </a:t>
            </a:r>
            <a:r>
              <a:rPr lang="sk-SK" sz="1800" dirty="0" err="1">
                <a:latin typeface="Calibri" pitchFamily="34" charset="0"/>
                <a:cs typeface="Calibri" pitchFamily="34" charset="0"/>
              </a:rPr>
              <a:t>Peklisko</a:t>
            </a:r>
            <a:r>
              <a:rPr lang="sk-SK" sz="1800" dirty="0">
                <a:latin typeface="Calibri" pitchFamily="34" charset="0"/>
                <a:cs typeface="Calibri" pitchFamily="34" charset="0"/>
              </a:rPr>
              <a:t> tiež zrážkové vody z úbočia pod </a:t>
            </a:r>
            <a:r>
              <a:rPr lang="sk-SK" sz="1800" dirty="0" err="1">
                <a:latin typeface="Calibri" pitchFamily="34" charset="0"/>
                <a:cs typeface="Calibri" pitchFamily="34" charset="0"/>
              </a:rPr>
              <a:t>Rabensteinom</a:t>
            </a:r>
            <a:r>
              <a:rPr lang="sk-SK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sk-SK" sz="1800" dirty="0" smtClean="0">
                <a:latin typeface="Calibri" pitchFamily="34" charset="0"/>
                <a:cs typeface="Calibri" pitchFamily="34" charset="0"/>
              </a:rPr>
              <a:t>,ktoré </a:t>
            </a:r>
            <a:r>
              <a:rPr lang="sk-SK" sz="1800" dirty="0">
                <a:latin typeface="Calibri" pitchFamily="34" charset="0"/>
                <a:cs typeface="Calibri" pitchFamily="34" charset="0"/>
              </a:rPr>
              <a:t>nemohol zachytiť </a:t>
            </a:r>
            <a:r>
              <a:rPr lang="sk-SK" sz="1800" dirty="0" err="1">
                <a:latin typeface="Calibri" pitchFamily="34" charset="0"/>
                <a:cs typeface="Calibri" pitchFamily="34" charset="0"/>
              </a:rPr>
              <a:t>náhonný</a:t>
            </a:r>
            <a:r>
              <a:rPr lang="sk-SK" sz="1800" dirty="0">
                <a:latin typeface="Calibri" pitchFamily="34" charset="0"/>
                <a:cs typeface="Calibri" pitchFamily="34" charset="0"/>
              </a:rPr>
              <a:t> Kráľovský vodný jarok šachty Michal vedený od Horného </a:t>
            </a:r>
            <a:r>
              <a:rPr lang="sk-SK" sz="1800" dirty="0" err="1">
                <a:latin typeface="Calibri" pitchFamily="34" charset="0"/>
                <a:cs typeface="Calibri" pitchFamily="34" charset="0"/>
              </a:rPr>
              <a:t>Hodrušského</a:t>
            </a:r>
            <a:r>
              <a:rPr lang="sk-SK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sk-SK" sz="1800" dirty="0" err="1" smtClean="0">
                <a:latin typeface="Calibri" pitchFamily="34" charset="0"/>
                <a:cs typeface="Calibri" pitchFamily="34" charset="0"/>
              </a:rPr>
              <a:t>tajchu</a:t>
            </a:r>
            <a:r>
              <a:rPr lang="sk-SK" sz="1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sk-SK" sz="1800" dirty="0" smtClean="0">
                <a:latin typeface="Calibri" pitchFamily="34" charset="0"/>
                <a:cs typeface="Calibri" pitchFamily="34" charset="0"/>
              </a:rPr>
              <a:t>Z </a:t>
            </a:r>
            <a:r>
              <a:rPr lang="sk-SK" sz="1800" dirty="0">
                <a:latin typeface="Calibri" pitchFamily="34" charset="0"/>
                <a:cs typeface="Calibri" pitchFamily="34" charset="0"/>
              </a:rPr>
              <a:t>dnového výpustu boli vody vypúšťané buď na </a:t>
            </a:r>
            <a:r>
              <a:rPr lang="sk-SK" sz="1800" dirty="0" err="1">
                <a:latin typeface="Calibri" pitchFamily="34" charset="0"/>
                <a:cs typeface="Calibri" pitchFamily="34" charset="0"/>
              </a:rPr>
              <a:t>náhonný</a:t>
            </a:r>
            <a:r>
              <a:rPr lang="sk-SK" sz="1800" dirty="0">
                <a:latin typeface="Calibri" pitchFamily="34" charset="0"/>
                <a:cs typeface="Calibri" pitchFamily="34" charset="0"/>
              </a:rPr>
              <a:t> jarok šachty </a:t>
            </a:r>
            <a:r>
              <a:rPr lang="sk-SK" sz="1800" dirty="0" err="1">
                <a:latin typeface="Calibri" pitchFamily="34" charset="0"/>
                <a:cs typeface="Calibri" pitchFamily="34" charset="0"/>
              </a:rPr>
              <a:t>Zipser</a:t>
            </a:r>
            <a:r>
              <a:rPr lang="sk-SK" sz="1800" dirty="0">
                <a:latin typeface="Calibri" pitchFamily="34" charset="0"/>
                <a:cs typeface="Calibri" pitchFamily="34" charset="0"/>
              </a:rPr>
              <a:t> (Jazernej) kde poháňal vodné čerpacie a ťažné zariadenie šachty používanej pri razení </a:t>
            </a:r>
            <a:r>
              <a:rPr lang="sk-SK" sz="1800" dirty="0" err="1">
                <a:latin typeface="Calibri" pitchFamily="34" charset="0"/>
                <a:cs typeface="Calibri" pitchFamily="34" charset="0"/>
              </a:rPr>
              <a:t>Hodrušskej</a:t>
            </a:r>
            <a:r>
              <a:rPr lang="sk-SK" sz="1800" dirty="0">
                <a:latin typeface="Calibri" pitchFamily="34" charset="0"/>
                <a:cs typeface="Calibri" pitchFamily="34" charset="0"/>
              </a:rPr>
              <a:t> dedičnej štôlne </a:t>
            </a:r>
            <a:r>
              <a:rPr lang="sk-SK" sz="18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sk-SK" sz="1800" dirty="0">
                <a:latin typeface="Calibri" pitchFamily="34" charset="0"/>
                <a:cs typeface="Calibri" pitchFamily="34" charset="0"/>
              </a:rPr>
              <a:t>neskôr pri razení </a:t>
            </a:r>
            <a:r>
              <a:rPr lang="sk-SK" sz="1800" dirty="0" err="1">
                <a:latin typeface="Calibri" pitchFamily="34" charset="0"/>
                <a:cs typeface="Calibri" pitchFamily="34" charset="0"/>
              </a:rPr>
              <a:t>Voznickej</a:t>
            </a:r>
            <a:r>
              <a:rPr lang="sk-SK" sz="1800" dirty="0">
                <a:latin typeface="Calibri" pitchFamily="34" charset="0"/>
                <a:cs typeface="Calibri" pitchFamily="34" charset="0"/>
              </a:rPr>
              <a:t> dedičnej </a:t>
            </a:r>
            <a:r>
              <a:rPr lang="sk-SK" sz="1800" dirty="0" smtClean="0">
                <a:latin typeface="Calibri" pitchFamily="34" charset="0"/>
                <a:cs typeface="Calibri" pitchFamily="34" charset="0"/>
              </a:rPr>
              <a:t>štôlne</a:t>
            </a:r>
            <a:endParaRPr lang="sk-SK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857760"/>
            <a:ext cx="7129982" cy="172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6015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Počúvadlianske jazero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>
                <a:latin typeface="Calibri" pitchFamily="34" charset="0"/>
                <a:cs typeface="Calibri" pitchFamily="34" charset="0"/>
              </a:rPr>
              <a:t>Počúvadlianske jazero </a:t>
            </a:r>
            <a:r>
              <a:rPr lang="sk-SK" sz="2000" dirty="0" smtClean="0">
                <a:latin typeface="Calibri" pitchFamily="34" charset="0"/>
                <a:cs typeface="Calibri" pitchFamily="34" charset="0"/>
              </a:rPr>
              <a:t>je </a:t>
            </a:r>
            <a:r>
              <a:rPr lang="sk-SK" sz="2000" dirty="0">
                <a:latin typeface="Calibri" pitchFamily="34" charset="0"/>
                <a:cs typeface="Calibri" pitchFamily="34" charset="0"/>
              </a:rPr>
              <a:t>jazero umelého pôvodu </a:t>
            </a:r>
            <a:r>
              <a:rPr lang="sk-SK" sz="2000" dirty="0" smtClean="0">
                <a:latin typeface="Calibri" pitchFamily="34" charset="0"/>
                <a:cs typeface="Calibri" pitchFamily="34" charset="0"/>
              </a:rPr>
              <a:t>nachádzajúce </a:t>
            </a:r>
            <a:r>
              <a:rPr lang="sk-SK" sz="2000" dirty="0">
                <a:latin typeface="Calibri" pitchFamily="34" charset="0"/>
                <a:cs typeface="Calibri" pitchFamily="34" charset="0"/>
              </a:rPr>
              <a:t>sa v okolí Banskej Štiavnice pri </a:t>
            </a:r>
            <a:r>
              <a:rPr lang="sk-SK" sz="2000" dirty="0" smtClean="0">
                <a:latin typeface="Calibri" pitchFamily="34" charset="0"/>
                <a:cs typeface="Calibri" pitchFamily="34" charset="0"/>
              </a:rPr>
              <a:t>obci Počúvadlo </a:t>
            </a:r>
          </a:p>
          <a:p>
            <a:r>
              <a:rPr lang="sk-SK" sz="2000" dirty="0" smtClean="0">
                <a:latin typeface="Calibri" pitchFamily="34" charset="0"/>
                <a:cs typeface="Calibri" pitchFamily="34" charset="0"/>
              </a:rPr>
              <a:t>Rozprestiera </a:t>
            </a:r>
            <a:r>
              <a:rPr lang="sk-SK" sz="2000" dirty="0">
                <a:latin typeface="Calibri" pitchFamily="34" charset="0"/>
                <a:cs typeface="Calibri" pitchFamily="34" charset="0"/>
              </a:rPr>
              <a:t>sa na ploche 12 </a:t>
            </a:r>
            <a:r>
              <a:rPr lang="sk-SK" sz="2000" dirty="0" smtClean="0">
                <a:latin typeface="Calibri" pitchFamily="34" charset="0"/>
                <a:cs typeface="Calibri" pitchFamily="34" charset="0"/>
              </a:rPr>
              <a:t>ha </a:t>
            </a:r>
          </a:p>
          <a:p>
            <a:r>
              <a:rPr lang="sk-SK" sz="2000" dirty="0">
                <a:latin typeface="Calibri" pitchFamily="34" charset="0"/>
                <a:cs typeface="Calibri" pitchFamily="34" charset="0"/>
              </a:rPr>
              <a:t>V banskoštiavnickej oblasti bol vybudovaný od začiatku 16. </a:t>
            </a:r>
            <a:r>
              <a:rPr lang="sk-SK" sz="2000" dirty="0" smtClean="0">
                <a:latin typeface="Calibri" pitchFamily="34" charset="0"/>
                <a:cs typeface="Calibri" pitchFamily="34" charset="0"/>
              </a:rPr>
              <a:t>storočia  </a:t>
            </a:r>
            <a:r>
              <a:rPr lang="sk-SK" sz="2000" dirty="0">
                <a:latin typeface="Calibri" pitchFamily="34" charset="0"/>
                <a:cs typeface="Calibri" pitchFamily="34" charset="0"/>
              </a:rPr>
              <a:t>do polovice 19. </a:t>
            </a:r>
            <a:r>
              <a:rPr lang="sk-SK" sz="2000" dirty="0" smtClean="0">
                <a:latin typeface="Calibri" pitchFamily="34" charset="0"/>
                <a:cs typeface="Calibri" pitchFamily="34" charset="0"/>
              </a:rPr>
              <a:t>storočia unikátny </a:t>
            </a:r>
            <a:r>
              <a:rPr lang="sk-SK" sz="2000" dirty="0">
                <a:latin typeface="Calibri" pitchFamily="34" charset="0"/>
                <a:cs typeface="Calibri" pitchFamily="34" charset="0"/>
              </a:rPr>
              <a:t>vodohospodársky systém umelých vodných </a:t>
            </a:r>
            <a:r>
              <a:rPr lang="sk-SK" sz="2000" dirty="0" smtClean="0">
                <a:latin typeface="Calibri" pitchFamily="34" charset="0"/>
                <a:cs typeface="Calibri" pitchFamily="34" charset="0"/>
              </a:rPr>
              <a:t>nádrží</a:t>
            </a:r>
          </a:p>
          <a:p>
            <a:r>
              <a:rPr lang="sk-SK" sz="2000" dirty="0" smtClean="0">
                <a:latin typeface="Calibri" pitchFamily="34" charset="0"/>
                <a:cs typeface="Calibri" pitchFamily="34" charset="0"/>
              </a:rPr>
              <a:t>Počúvadlianske </a:t>
            </a:r>
            <a:r>
              <a:rPr lang="sk-SK" sz="2000" dirty="0">
                <a:latin typeface="Calibri" pitchFamily="34" charset="0"/>
                <a:cs typeface="Calibri" pitchFamily="34" charset="0"/>
              </a:rPr>
              <a:t>jazero patrí medzi tie najväčšie a aj </a:t>
            </a:r>
            <a:r>
              <a:rPr lang="sk-SK" sz="2000" dirty="0" smtClean="0">
                <a:latin typeface="Calibri" pitchFamily="34" charset="0"/>
                <a:cs typeface="Calibri" pitchFamily="34" charset="0"/>
              </a:rPr>
              <a:t>najchladnejšie </a:t>
            </a:r>
            <a:r>
              <a:rPr lang="sk-SK" sz="2000" dirty="0" err="1" smtClean="0">
                <a:latin typeface="Calibri" pitchFamily="34" charset="0"/>
                <a:cs typeface="Calibri" pitchFamily="34" charset="0"/>
              </a:rPr>
              <a:t>tajchy</a:t>
            </a:r>
            <a:r>
              <a:rPr lang="sk-SK" sz="20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sk-SK" sz="2000" dirty="0" smtClean="0">
                <a:latin typeface="Calibri" pitchFamily="34" charset="0"/>
                <a:cs typeface="Calibri" pitchFamily="34" charset="0"/>
              </a:rPr>
              <a:t>Najväčšia </a:t>
            </a:r>
            <a:r>
              <a:rPr lang="sk-SK" sz="2000" dirty="0">
                <a:latin typeface="Calibri" pitchFamily="34" charset="0"/>
                <a:cs typeface="Calibri" pitchFamily="34" charset="0"/>
              </a:rPr>
              <a:t>hĺbka je 11 m.</a:t>
            </a:r>
          </a:p>
          <a:p>
            <a:endParaRPr lang="sk-SK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86256"/>
            <a:ext cx="3090074" cy="231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2676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Calibri" pitchFamily="34" charset="0"/>
                <a:cs typeface="Calibri" pitchFamily="34" charset="0"/>
                <a:hlinkClick r:id="rId2"/>
              </a:rPr>
              <a:t>http://</a:t>
            </a:r>
            <a:r>
              <a:rPr lang="sk-SK" dirty="0" smtClean="0">
                <a:latin typeface="Calibri" pitchFamily="34" charset="0"/>
                <a:cs typeface="Calibri" pitchFamily="34" charset="0"/>
                <a:hlinkClick r:id="rId2"/>
              </a:rPr>
              <a:t>www.soler.sk/kremnica-a-okolie/historicke-a-technicke-zaujimavosti-mesta-a-expozicie/1-podzemna-vodna-elektraren-v-europe.html</a:t>
            </a:r>
            <a:endParaRPr lang="sk-SK" dirty="0" smtClean="0">
              <a:latin typeface="Calibri" pitchFamily="34" charset="0"/>
              <a:cs typeface="Calibri" pitchFamily="34" charset="0"/>
            </a:endParaRPr>
          </a:p>
          <a:p>
            <a:r>
              <a:rPr lang="sk-SK" dirty="0">
                <a:latin typeface="Calibri" pitchFamily="34" charset="0"/>
                <a:cs typeface="Calibri" pitchFamily="34" charset="0"/>
                <a:hlinkClick r:id="rId3"/>
              </a:rPr>
              <a:t>http://www.najkrajsikraj.sk/kremnicke-bane-turcekovsky-vodovod</a:t>
            </a:r>
            <a:r>
              <a:rPr lang="sk-SK" dirty="0" smtClean="0">
                <a:latin typeface="Calibri" pitchFamily="34" charset="0"/>
                <a:cs typeface="Calibri" pitchFamily="34" charset="0"/>
                <a:hlinkClick r:id="rId3"/>
              </a:rPr>
              <a:t>/#</a:t>
            </a:r>
            <a:r>
              <a:rPr lang="sk-SK" dirty="0" smtClean="0">
                <a:latin typeface="Calibri" pitchFamily="34" charset="0"/>
                <a:cs typeface="Calibri" pitchFamily="34" charset="0"/>
              </a:rPr>
              <a:t>! </a:t>
            </a:r>
          </a:p>
          <a:p>
            <a:r>
              <a:rPr lang="sk-SK" dirty="0">
                <a:latin typeface="Calibri" pitchFamily="34" charset="0"/>
                <a:cs typeface="Calibri" pitchFamily="34" charset="0"/>
                <a:hlinkClick r:id="rId4"/>
              </a:rPr>
              <a:t>http://www.banskastiavnica.travel/co-vidiet/stiavnicke-tajchy</a:t>
            </a:r>
            <a:r>
              <a:rPr lang="sk-SK" dirty="0" smtClean="0">
                <a:latin typeface="Calibri" pitchFamily="34" charset="0"/>
                <a:cs typeface="Calibri" pitchFamily="34" charset="0"/>
                <a:hlinkClick r:id="rId4"/>
              </a:rPr>
              <a:t>/</a:t>
            </a:r>
            <a:endParaRPr lang="sk-SK" dirty="0" smtClean="0">
              <a:latin typeface="Calibri" pitchFamily="34" charset="0"/>
              <a:cs typeface="Calibri" pitchFamily="34" charset="0"/>
            </a:endParaRPr>
          </a:p>
          <a:p>
            <a:r>
              <a:rPr lang="sk-SK" dirty="0">
                <a:latin typeface="Calibri" pitchFamily="34" charset="0"/>
                <a:cs typeface="Calibri" pitchFamily="34" charset="0"/>
                <a:hlinkClick r:id="rId5"/>
              </a:rPr>
              <a:t>https://</a:t>
            </a:r>
            <a:r>
              <a:rPr lang="sk-SK" dirty="0" smtClean="0">
                <a:latin typeface="Calibri" pitchFamily="34" charset="0"/>
                <a:cs typeface="Calibri" pitchFamily="34" charset="0"/>
                <a:hlinkClick r:id="rId5"/>
              </a:rPr>
              <a:t>sk.wikipedia.org/wiki/Dolnohodru%C5%A1sk%C3%BD_tajch</a:t>
            </a:r>
            <a:r>
              <a:rPr lang="sk-SK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546375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ička">
  <a:themeElements>
    <a:clrScheme name="Špička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Špička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Špička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</TotalTime>
  <Words>468</Words>
  <Application>Microsoft Office PowerPoint</Application>
  <PresentationFormat>Prezentácia na obrazovke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Špička</vt:lpstr>
      <vt:lpstr>Technické pamiatky na strednom Slovensku  </vt:lpstr>
      <vt:lpstr>Vodné diela- Tajchy BŠ </vt:lpstr>
      <vt:lpstr>Podzemná elektráreň Kremnica </vt:lpstr>
      <vt:lpstr>Turčekovský vodovod </vt:lpstr>
      <vt:lpstr>Richňava </vt:lpstr>
      <vt:lpstr>Horná Ždaňa- Vodný mlyn </vt:lpstr>
      <vt:lpstr>Hodrušské jazero </vt:lpstr>
      <vt:lpstr>Počúvadlianske jazero 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Technické pamiatky na strednom Slovensku</dc:title>
  <dc:creator>XM</dc:creator>
  <cp:lastModifiedBy>uzivatel</cp:lastModifiedBy>
  <cp:revision>8</cp:revision>
  <dcterms:created xsi:type="dcterms:W3CDTF">2018-06-19T03:38:32Z</dcterms:created>
  <dcterms:modified xsi:type="dcterms:W3CDTF">2018-06-19T18:15:43Z</dcterms:modified>
</cp:coreProperties>
</file>