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0" r:id="rId6"/>
    <p:sldId id="259" r:id="rId7"/>
    <p:sldId id="262" r:id="rId8"/>
    <p:sldId id="263" r:id="rId9"/>
    <p:sldId id="258" r:id="rId10"/>
    <p:sldId id="264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25" autoAdjust="0"/>
    <p:restoredTop sz="94660"/>
  </p:normalViewPr>
  <p:slideViewPr>
    <p:cSldViewPr>
      <p:cViewPr varScale="1">
        <p:scale>
          <a:sx n="68" d="100"/>
          <a:sy n="68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1EC4-1432-41A6-A0F7-CB36ADD9B573}" type="datetimeFigureOut">
              <a:rPr lang="sk-SK" smtClean="0"/>
              <a:pPr/>
              <a:t>18.6.2018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2372-0AA0-457F-A551-6B349AB714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1EC4-1432-41A6-A0F7-CB36ADD9B573}" type="datetimeFigureOut">
              <a:rPr lang="sk-SK" smtClean="0"/>
              <a:pPr/>
              <a:t>18.6.2018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2372-0AA0-457F-A551-6B349AB714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1EC4-1432-41A6-A0F7-CB36ADD9B573}" type="datetimeFigureOut">
              <a:rPr lang="sk-SK" smtClean="0"/>
              <a:pPr/>
              <a:t>18.6.2018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2372-0AA0-457F-A551-6B349AB714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1EC4-1432-41A6-A0F7-CB36ADD9B573}" type="datetimeFigureOut">
              <a:rPr lang="sk-SK" smtClean="0"/>
              <a:pPr/>
              <a:t>18.6.2018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2372-0AA0-457F-A551-6B349AB714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1EC4-1432-41A6-A0F7-CB36ADD9B573}" type="datetimeFigureOut">
              <a:rPr lang="sk-SK" smtClean="0"/>
              <a:pPr/>
              <a:t>18.6.2018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2372-0AA0-457F-A551-6B349AB714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1EC4-1432-41A6-A0F7-CB36ADD9B573}" type="datetimeFigureOut">
              <a:rPr lang="sk-SK" smtClean="0"/>
              <a:pPr/>
              <a:t>18.6.2018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2372-0AA0-457F-A551-6B349AB714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1EC4-1432-41A6-A0F7-CB36ADD9B573}" type="datetimeFigureOut">
              <a:rPr lang="sk-SK" smtClean="0"/>
              <a:pPr/>
              <a:t>18.6.2018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2372-0AA0-457F-A551-6B349AB714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1EC4-1432-41A6-A0F7-CB36ADD9B573}" type="datetimeFigureOut">
              <a:rPr lang="sk-SK" smtClean="0"/>
              <a:pPr/>
              <a:t>18.6.2018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2372-0AA0-457F-A551-6B349AB714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1EC4-1432-41A6-A0F7-CB36ADD9B573}" type="datetimeFigureOut">
              <a:rPr lang="sk-SK" smtClean="0"/>
              <a:pPr/>
              <a:t>18.6.2018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2372-0AA0-457F-A551-6B349AB714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1EC4-1432-41A6-A0F7-CB36ADD9B573}" type="datetimeFigureOut">
              <a:rPr lang="sk-SK" smtClean="0"/>
              <a:pPr/>
              <a:t>18.6.2018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2372-0AA0-457F-A551-6B349AB714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1EC4-1432-41A6-A0F7-CB36ADD9B573}" type="datetimeFigureOut">
              <a:rPr lang="sk-SK" smtClean="0"/>
              <a:pPr/>
              <a:t>18.6.2018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2372-0AA0-457F-A551-6B349AB714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F1EC4-1432-41A6-A0F7-CB36ADD9B573}" type="datetimeFigureOut">
              <a:rPr lang="sk-SK" smtClean="0"/>
              <a:pPr/>
              <a:t>18.6.2018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E2372-0AA0-457F-A551-6B349AB714B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sk/url?sa=i&amp;rct=j&amp;q=&amp;esrc=s&amp;source=images&amp;cd=&amp;cad=rja&amp;uact=8&amp;ved=2ahUKEwjIvfL9ht3bAhUKCuwKHWfQBQ0QjRx6BAgBEAU&amp;url=https://najlacnejsiobklad.sk/partneri/&amp;psig=AOvVaw2-Z7Y3QZD-BzyHu6F2rPgO&amp;ust=152940586590196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sk/url?sa=i&amp;rct=j&amp;q=&amp;esrc=s&amp;source=images&amp;cd=&amp;cad=rja&amp;uact=8&amp;ved=2ahUKEwjh8K63rNvbAhUMalAKHT2vAEAQjRx6BAgBEAU&amp;url=https://www.hlavnespravy.sk/slovensko-je-uzasna-a-fascinujuca-krajina-pozrite-si-7-zaujimavosti-kvoli-ktorym-nemusite-cestovat-za-hranice/769137&amp;psig=AOvVaw1JM68pLndGkQxOuZp0O76m&amp;ust=1529346724466756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sk/url?sa=i&amp;rct=j&amp;q=&amp;esrc=s&amp;source=images&amp;cd=&amp;cad=rja&amp;uact=8&amp;ved=2ahUKEwiysbr4qNvbAhWBLlAKHbfgCVoQjRx6BAgBEAU&amp;url=https://myziar.sme.sk/c/6195259/do-elektrarne-spusta-chlapov-kolos-s-drevenym-ozubenim.html&amp;psig=AOvVaw2jHQlTUruBZBrGHUZIC3z9&amp;ust=1529346249261097" TargetMode="Externa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4.jpeg"/><Relationship Id="rId4" Type="http://schemas.openxmlformats.org/officeDocument/2006/relationships/hyperlink" Target="https://www.google.sk/url?sa=i&amp;rct=j&amp;q=&amp;esrc=s&amp;source=images&amp;cd=&amp;cad=rja&amp;uact=8&amp;ved=2ahUKEwjNw-T8qdvbAhXHKlAKHZvbBVMQjRx6BAgBEAU&amp;url=https://www.aktuality.sk/clanok/306359/foto-svetovy-unikat-v-kremnici-nachadza-sa-hlboko-pod-zemou/&amp;psig=AOvVaw3c2X6iC1VmR0IbGYlJ9HW1&amp;ust=152934647956168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sk/url?sa=i&amp;rct=j&amp;q=&amp;esrc=s&amp;source=images&amp;cd=&amp;cad=rja&amp;uact=8&amp;ved=2ahUKEwie4_LCr9rbAhULZFAKHe3xAlIQjRx6BAgBEAU&amp;url=https://www.youtube.com/watch?v=qXYoD_wqVUM&amp;psig=AOvVaw2eS9pAnliSOTrXCtqYZS_U&amp;ust=1529313595473548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sk/url?sa=i&amp;rct=j&amp;q=&amp;esrc=s&amp;source=images&amp;cd=&amp;cad=rja&amp;uact=8&amp;ved=2ahUKEwj8usXfzdrbAhUSZVAKHX4BBUoQjRx6BAgBEAU&amp;url=http://slovenskycestovatel.sk/item/richnavske-jazera&amp;psig=AOvVaw2l9e7cJflvVh4h7VoDt01c&amp;ust=1529321061007368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sk/url?sa=i&amp;rct=j&amp;q=&amp;esrc=s&amp;source=images&amp;cd=&amp;cad=rja&amp;uact=8&amp;ved=2ahUKEwiGjsvp1drbAhUFJlAKHb3DCyIQjRx6BAgBEAU&amp;url=http://www.mineraly.sk/files/zber/801-900/876.htm&amp;psig=AOvVaw1hpEs5SD4KegxKdBJoNA_e&amp;ust=1529323848120976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k/search?q=ve%C4%BEk%C3%A1+a+mal%C3%A1+rich%C5%88ava&amp;source=lnms&amp;tbm=isch&amp;sa=X&amp;ved=0ahUKEwjAtZaFy9rbAhUEMJoKHZ7-DLMQ_AUICigB&amp;biw=1301&amp;bih=641" TargetMode="External"/><Relationship Id="rId2" Type="http://schemas.openxmlformats.org/officeDocument/2006/relationships/hyperlink" Target="https://www.google.sk/search?q=po%C4%8D%C3%BAvadlo&amp;source=lnms&amp;tbm=isch&amp;sa=X&amp;ved=0ahUKEwi6mMWCrtrbAhUwyqYKHYwABB8Q_AUICygC&amp;biw=1301&amp;bih=641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s://www.google.sk/search?q=ve%C4%BEka+a+mala+vodarenska&amp;source=lnms&amp;tbm=isch&amp;sa=X&amp;ved=0ahUKEwjL7uW11drbAhXra5oKHcgaDV8Q_AUICigB&amp;biw=1301&amp;bih=6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7772400" cy="1470025"/>
          </a:xfrm>
        </p:spPr>
        <p:txBody>
          <a:bodyPr>
            <a:noAutofit/>
          </a:bodyPr>
          <a:lstStyle/>
          <a:p>
            <a:r>
              <a:rPr lang="sk-SK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Technické pamiatky na strednom Slovensku</a:t>
            </a:r>
            <a:endParaRPr lang="sk-SK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43200" y="6386482"/>
            <a:ext cx="6400800" cy="471518"/>
          </a:xfrm>
        </p:spPr>
        <p:txBody>
          <a:bodyPr>
            <a:normAutofit/>
          </a:bodyPr>
          <a:lstStyle/>
          <a:p>
            <a:pPr algn="r"/>
            <a:r>
              <a:rPr lang="sk-SK" sz="2000" dirty="0" err="1" smtClean="0">
                <a:solidFill>
                  <a:schemeClr val="tx1"/>
                </a:solidFill>
              </a:rPr>
              <a:t>Tímea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Futáková</a:t>
            </a:r>
            <a:r>
              <a:rPr lang="sk-SK" sz="2000" dirty="0" smtClean="0">
                <a:solidFill>
                  <a:schemeClr val="tx1"/>
                </a:solidFill>
              </a:rPr>
              <a:t>, III.C</a:t>
            </a: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10244" name="Picture 4" descr="Výsledok vyhľadávania obrázkov pre dopyt stredné slovensk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9144000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Ďakujem za pozornosť</a:t>
            </a:r>
            <a:endParaRPr lang="sk-SK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Obsah</a:t>
            </a:r>
            <a:endParaRPr lang="sk-SK" sz="36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428737"/>
            <a:ext cx="8229600" cy="49292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2800" dirty="0" err="1" smtClean="0">
                <a:hlinkClick r:id="rId2" action="ppaction://hlinksldjump"/>
              </a:rPr>
              <a:t>Turčekovský</a:t>
            </a:r>
            <a:r>
              <a:rPr lang="sk-SK" sz="2800" dirty="0" smtClean="0">
                <a:hlinkClick r:id="rId2" action="ppaction://hlinksldjump"/>
              </a:rPr>
              <a:t> vodovod</a:t>
            </a: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endParaRPr lang="sk-SK" sz="2800" dirty="0" smtClean="0">
              <a:hlinkClick r:id="rId3" action="ppaction://hlinksldjump"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2800" dirty="0" smtClean="0">
                <a:hlinkClick r:id="rId3" action="ppaction://hlinksldjump"/>
              </a:rPr>
              <a:t>Podzemná elektráreň v Kremnici</a:t>
            </a: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endParaRPr lang="sk-SK" sz="2800" dirty="0" smtClean="0">
              <a:hlinkClick r:id="rId4" action="ppaction://hlinksldjump"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2800" dirty="0" err="1" smtClean="0">
                <a:hlinkClick r:id="rId4" action="ppaction://hlinksldjump"/>
              </a:rPr>
              <a:t>Tajchy</a:t>
            </a:r>
            <a:r>
              <a:rPr lang="sk-SK" sz="2800" dirty="0" smtClean="0">
                <a:hlinkClick r:id="rId4" action="ppaction://hlinksldjump"/>
              </a:rPr>
              <a:t> v okolí Banskej </a:t>
            </a:r>
            <a:r>
              <a:rPr lang="sk-SK" sz="2800" dirty="0" err="1" smtClean="0">
                <a:hlinkClick r:id="rId4" action="ppaction://hlinksldjump"/>
              </a:rPr>
              <a:t>Štiavice</a:t>
            </a:r>
            <a:r>
              <a:rPr lang="sk-SK" sz="2800" dirty="0" smtClean="0">
                <a:hlinkClick r:id="rId4" action="ppaction://hlinksldjump"/>
              </a:rPr>
              <a:t> </a:t>
            </a:r>
            <a:endParaRPr lang="sk-SK" sz="2800" dirty="0" smtClean="0"/>
          </a:p>
          <a:p>
            <a:pPr marL="2880000" indent="-514350">
              <a:buFont typeface="+mj-lt"/>
              <a:buAutoNum type="alphaLcParenR"/>
            </a:pPr>
            <a:r>
              <a:rPr lang="sk-SK" sz="2400" dirty="0" smtClean="0">
                <a:hlinkClick r:id="rId5" action="ppaction://hlinksldjump"/>
              </a:rPr>
              <a:t>Počúvadlianske jazero</a:t>
            </a:r>
            <a:endParaRPr lang="sk-SK" sz="2400" dirty="0" smtClean="0"/>
          </a:p>
          <a:p>
            <a:pPr marL="2880000" indent="-514350">
              <a:buFont typeface="+mj-lt"/>
              <a:buAutoNum type="alphaLcParenR"/>
            </a:pPr>
            <a:r>
              <a:rPr lang="sk-SK" sz="2400" dirty="0" smtClean="0">
                <a:hlinkClick r:id="rId6" action="ppaction://hlinksldjump"/>
              </a:rPr>
              <a:t>Veľká a Malá </a:t>
            </a:r>
            <a:r>
              <a:rPr lang="sk-SK" sz="2400" dirty="0" err="1" smtClean="0">
                <a:hlinkClick r:id="rId6" action="ppaction://hlinksldjump"/>
              </a:rPr>
              <a:t>Richňava</a:t>
            </a:r>
            <a:endParaRPr lang="sk-SK" sz="2400" dirty="0" smtClean="0"/>
          </a:p>
          <a:p>
            <a:pPr marL="2880000" indent="-514350">
              <a:buFont typeface="+mj-lt"/>
              <a:buAutoNum type="alphaLcParenR"/>
            </a:pPr>
            <a:r>
              <a:rPr lang="sk-SK" sz="2400" dirty="0" smtClean="0">
                <a:hlinkClick r:id="rId7" action="ppaction://hlinksldjump"/>
              </a:rPr>
              <a:t>Veľká a Malá Vodárenská</a:t>
            </a:r>
            <a:endParaRPr lang="sk-SK" sz="2800" dirty="0" smtClean="0"/>
          </a:p>
          <a:p>
            <a:pPr marL="0" indent="-514350">
              <a:buNone/>
            </a:pPr>
            <a:endParaRPr lang="sk-SK" sz="2800" dirty="0" smtClean="0"/>
          </a:p>
          <a:p>
            <a:pPr marL="0" indent="-514350">
              <a:buNone/>
            </a:pPr>
            <a:r>
              <a:rPr lang="sk-SK" sz="2800" dirty="0" smtClean="0"/>
              <a:t>4.  </a:t>
            </a:r>
            <a:r>
              <a:rPr lang="sk-SK" sz="2800" dirty="0" smtClean="0">
                <a:hlinkClick r:id="rId8" action="ppaction://hlinksldjump"/>
              </a:rPr>
              <a:t>Zdroje</a:t>
            </a:r>
            <a:endParaRPr lang="sk-SK" dirty="0" smtClean="0"/>
          </a:p>
          <a:p>
            <a:pPr marL="514350" indent="-514350">
              <a:buNone/>
            </a:pPr>
            <a:endParaRPr lang="sk-SK" dirty="0" smtClean="0"/>
          </a:p>
          <a:p>
            <a:pPr marL="514350" indent="-514350">
              <a:buNone/>
            </a:pPr>
            <a:endParaRPr lang="sk-SK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Turčekovský</a:t>
            </a:r>
            <a:r>
              <a:rPr lang="sk-SK" sz="3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vodovod</a:t>
            </a:r>
            <a:endParaRPr lang="sk-SK" sz="36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142985"/>
            <a:ext cx="8229600" cy="4525963"/>
          </a:xfrm>
        </p:spPr>
        <p:txBody>
          <a:bodyPr>
            <a:normAutofit/>
          </a:bodyPr>
          <a:lstStyle/>
          <a:p>
            <a:r>
              <a:rPr lang="sk-SK" sz="2000" dirty="0" smtClean="0"/>
              <a:t>Nachádza sa v Kremnických vrchoch</a:t>
            </a:r>
          </a:p>
          <a:p>
            <a:r>
              <a:rPr lang="sk-SK" sz="2000" dirty="0" smtClean="0"/>
              <a:t>Vybudovaný bol v 14. – 15. </a:t>
            </a:r>
            <a:r>
              <a:rPr lang="sk-SK" sz="2000" dirty="0" err="1" smtClean="0"/>
              <a:t>stročí</a:t>
            </a:r>
            <a:endParaRPr lang="sk-SK" sz="2000" dirty="0" smtClean="0"/>
          </a:p>
          <a:p>
            <a:r>
              <a:rPr lang="sk-SK" sz="2000" dirty="0" smtClean="0"/>
              <a:t>Vodu odoberá z prítokov rieky Turiec a ústi do Hrona </a:t>
            </a:r>
          </a:p>
          <a:p>
            <a:r>
              <a:rPr lang="sk-SK" sz="2000" dirty="0" smtClean="0"/>
              <a:t>Celá trasa až po Hron má dĺžku 34 405 metrov</a:t>
            </a:r>
          </a:p>
          <a:p>
            <a:r>
              <a:rPr lang="sk-SK" sz="2000" dirty="0" smtClean="0"/>
              <a:t>Slúžil na pohon banských strojov v okolí Kremnice</a:t>
            </a:r>
          </a:p>
          <a:p>
            <a:r>
              <a:rPr lang="sk-SK" sz="2000" dirty="0" smtClean="0"/>
              <a:t>Neskôr slúžil aj pre napájanie parných lokomotív na trati Zvolen – Vrútky</a:t>
            </a:r>
          </a:p>
          <a:p>
            <a:r>
              <a:rPr lang="sk-SK" sz="2000" dirty="0" smtClean="0"/>
              <a:t>Dnes slúži na privádzanie vody na pohon vodných elektrární</a:t>
            </a:r>
          </a:p>
          <a:p>
            <a:endParaRPr lang="sk-SK" sz="2000" dirty="0"/>
          </a:p>
        </p:txBody>
      </p:sp>
      <p:pic>
        <p:nvPicPr>
          <p:cNvPr id="22534" name="Picture 6" descr="Výsledok vyhľadávania obrázkov pre dopyt turčekovský vodovo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857629"/>
            <a:ext cx="8715436" cy="2819396"/>
          </a:xfrm>
          <a:prstGeom prst="rect">
            <a:avLst/>
          </a:prstGeom>
          <a:noFill/>
        </p:spPr>
      </p:pic>
      <p:sp>
        <p:nvSpPr>
          <p:cNvPr id="7" name="Tlačidlo akcie: Domov 6">
            <a:hlinkClick r:id="rId4" action="ppaction://hlinksldjump" highlightClick="1"/>
          </p:cNvPr>
          <p:cNvSpPr/>
          <p:nvPr/>
        </p:nvSpPr>
        <p:spPr>
          <a:xfrm>
            <a:off x="8501091" y="21429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Podzemná elektráreň v Kremnici</a:t>
            </a:r>
            <a:endParaRPr lang="sk-SK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4929223" cy="5357850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Patrí medzi najstaršie elektrárne na svete</a:t>
            </a:r>
          </a:p>
          <a:p>
            <a:r>
              <a:rPr lang="sk-SK" dirty="0" smtClean="0"/>
              <a:t>Je postavená v banskej šachte číslo IV v hĺbke 240 metrov</a:t>
            </a:r>
          </a:p>
          <a:p>
            <a:r>
              <a:rPr lang="sk-SK" dirty="0" smtClean="0"/>
              <a:t>Do prevádzky bola spustená v máji 1922 a vznikla v nadväznosti na </a:t>
            </a:r>
            <a:r>
              <a:rPr lang="sk-SK" dirty="0" err="1" smtClean="0"/>
              <a:t>Turčekovský</a:t>
            </a:r>
            <a:r>
              <a:rPr lang="sk-SK" dirty="0" smtClean="0"/>
              <a:t> vodovod</a:t>
            </a:r>
          </a:p>
          <a:p>
            <a:r>
              <a:rPr lang="sk-SK" dirty="0" smtClean="0"/>
              <a:t>Elektráreň funguje nepretržite 24 hodín denne</a:t>
            </a:r>
          </a:p>
          <a:p>
            <a:r>
              <a:rPr lang="sk-SK" dirty="0" smtClean="0"/>
              <a:t>V strojovni elektrárne sa nachádzajú 3 </a:t>
            </a:r>
            <a:r>
              <a:rPr lang="sk-SK" dirty="0" err="1" smtClean="0"/>
              <a:t>Peltonové</a:t>
            </a:r>
            <a:r>
              <a:rPr lang="sk-SK" dirty="0" smtClean="0"/>
              <a:t> turbíny, každá s výkonom 575 </a:t>
            </a:r>
            <a:r>
              <a:rPr lang="sk-SK" dirty="0" err="1" smtClean="0"/>
              <a:t>kW</a:t>
            </a:r>
            <a:endParaRPr lang="sk-SK" dirty="0" smtClean="0"/>
          </a:p>
          <a:p>
            <a:r>
              <a:rPr lang="sk-SK" dirty="0" smtClean="0"/>
              <a:t>V podzemí je okrem vodnej elektrárne aj čerpacia stanica termálnej vody – využíva sa len v lete na miestnom kúpalisku, inak odteká dedičnou štôlňou do Hrona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5" name="Picture 2" descr="Výsledok vyhľadávania obrázkov pre dopyt podzemná elektráreň kremnica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85860"/>
            <a:ext cx="3786213" cy="2520160"/>
          </a:xfrm>
          <a:prstGeom prst="rect">
            <a:avLst/>
          </a:prstGeom>
          <a:noFill/>
        </p:spPr>
      </p:pic>
      <p:pic>
        <p:nvPicPr>
          <p:cNvPr id="24578" name="Picture 2" descr="Výsledok vyhľadávania obrázkov pre dopyt podzemná elektráreň kremnic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000504"/>
            <a:ext cx="3786214" cy="2500330"/>
          </a:xfrm>
          <a:prstGeom prst="rect">
            <a:avLst/>
          </a:prstGeom>
          <a:noFill/>
        </p:spPr>
      </p:pic>
      <p:sp>
        <p:nvSpPr>
          <p:cNvPr id="7" name="Tlačidlo akcie: Domov 6">
            <a:hlinkClick r:id="rId6" action="ppaction://hlinksldjump" highlightClick="1"/>
          </p:cNvPr>
          <p:cNvSpPr/>
          <p:nvPr/>
        </p:nvSpPr>
        <p:spPr>
          <a:xfrm>
            <a:off x="8501091" y="21429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k-SK" sz="36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Tajchy</a:t>
            </a:r>
            <a:r>
              <a:rPr lang="sk-SK" sz="3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 okolí Banskej Štiavnice</a:t>
            </a:r>
            <a:endParaRPr lang="sk-SK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64347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Sú to umelo vytvorené vodné nádrže v Štiavnických vrchoch</a:t>
            </a:r>
          </a:p>
          <a:p>
            <a:r>
              <a:rPr lang="sk-SK" sz="2000" dirty="0" smtClean="0"/>
              <a:t>Boli vybudované na banícke účely – na pohon banských strojov (na odčerpanie spodnej vody alebo na úpravu vyťaženej rudy) </a:t>
            </a:r>
          </a:p>
          <a:p>
            <a:r>
              <a:rPr lang="sk-SK" sz="2000" dirty="0" err="1"/>
              <a:t>T</a:t>
            </a:r>
            <a:r>
              <a:rPr lang="sk-SK" sz="2000" dirty="0" err="1" smtClean="0"/>
              <a:t>ajchy</a:t>
            </a:r>
            <a:r>
              <a:rPr lang="sk-SK" sz="2000" dirty="0" smtClean="0"/>
              <a:t> sú navzájom prepojené aby sa voda mohla dostať tam, kde je potrebná</a:t>
            </a:r>
          </a:p>
          <a:p>
            <a:r>
              <a:rPr lang="sk-SK" sz="2000" dirty="0" smtClean="0"/>
              <a:t>V </a:t>
            </a:r>
            <a:r>
              <a:rPr lang="sk-SK" sz="2000" dirty="0" err="1" smtClean="0"/>
              <a:t>tajchoch</a:t>
            </a:r>
            <a:r>
              <a:rPr lang="sk-SK" sz="2000" dirty="0" smtClean="0"/>
              <a:t> sa zadržiava len zrážková voda, ktorá sem steká po umelo vytvorených zberných kanáloch  z okolitých kopcov</a:t>
            </a:r>
          </a:p>
          <a:p>
            <a:r>
              <a:rPr lang="sk-SK" sz="2000" dirty="0" smtClean="0"/>
              <a:t>Na hrádzi každého </a:t>
            </a:r>
            <a:r>
              <a:rPr lang="sk-SK" sz="2000" dirty="0" err="1" smtClean="0"/>
              <a:t>tajchu</a:t>
            </a:r>
            <a:r>
              <a:rPr lang="sk-SK" sz="2000" dirty="0" smtClean="0"/>
              <a:t> stojí malý domček, z ktorého sa ovládala zátka, ktorú mal každý </a:t>
            </a:r>
            <a:r>
              <a:rPr lang="sk-SK" sz="2000" dirty="0" err="1" smtClean="0"/>
              <a:t>tajch</a:t>
            </a:r>
            <a:endParaRPr lang="sk-SK" sz="2000" dirty="0" smtClean="0"/>
          </a:p>
          <a:p>
            <a:r>
              <a:rPr lang="sk-SK" sz="2000" dirty="0" smtClean="0"/>
              <a:t>Bolo vytvorených okolo 60 takýchto nádrží v oblasti Štiavnických vrchov , dodnes sa zachovalo okolo 20 z nich a slúžia na rekreáciu</a:t>
            </a:r>
          </a:p>
          <a:p>
            <a:r>
              <a:rPr lang="sk-SK" sz="2000" dirty="0" smtClean="0"/>
              <a:t>O vznik tohto banského vodohospodárskeho systému sa pričinili Matej Kornel </a:t>
            </a:r>
            <a:r>
              <a:rPr lang="sk-SK" sz="2000" dirty="0" err="1" smtClean="0"/>
              <a:t>Hell</a:t>
            </a:r>
            <a:r>
              <a:rPr lang="sk-SK" sz="2000" dirty="0" smtClean="0"/>
              <a:t>, Jozef Karol </a:t>
            </a:r>
            <a:r>
              <a:rPr lang="sk-SK" sz="2000" dirty="0" err="1" smtClean="0"/>
              <a:t>Hell</a:t>
            </a:r>
            <a:r>
              <a:rPr lang="sk-SK" sz="2000" dirty="0" smtClean="0"/>
              <a:t> a Samuel </a:t>
            </a:r>
            <a:r>
              <a:rPr lang="sk-SK" sz="2000" dirty="0" err="1" smtClean="0"/>
              <a:t>Mikovíni</a:t>
            </a:r>
            <a:endParaRPr lang="sk-SK" sz="2000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8501091" y="21429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 algn="l"/>
            <a:r>
              <a:rPr lang="sk-SK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Počúvadlianske jazero</a:t>
            </a:r>
            <a:endParaRPr lang="sk-SK" sz="32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214423"/>
            <a:ext cx="822960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sk-SK" sz="2000" dirty="0" smtClean="0"/>
              <a:t>Najväčší a najnavštevovanejší </a:t>
            </a:r>
            <a:r>
              <a:rPr lang="sk-SK" sz="2000" dirty="0" err="1" smtClean="0"/>
              <a:t>tajch</a:t>
            </a:r>
            <a:r>
              <a:rPr lang="sk-SK" sz="2000" dirty="0" smtClean="0"/>
              <a:t> zo všetkých</a:t>
            </a:r>
          </a:p>
          <a:p>
            <a:pPr marL="514350" indent="-514350"/>
            <a:r>
              <a:rPr lang="sk-SK" sz="2000" dirty="0" smtClean="0"/>
              <a:t>Nachádza sa pri obci Počúvadlo</a:t>
            </a:r>
          </a:p>
          <a:p>
            <a:pPr marL="514350" indent="-514350"/>
            <a:r>
              <a:rPr lang="sk-SK" sz="2000" dirty="0" err="1" smtClean="0"/>
              <a:t>Tajch</a:t>
            </a:r>
            <a:r>
              <a:rPr lang="sk-SK" sz="2000" dirty="0" smtClean="0"/>
              <a:t> vznikol v 18. stor. na návrh Jozefa Karola </a:t>
            </a:r>
            <a:r>
              <a:rPr lang="sk-SK" sz="2000" dirty="0" err="1" smtClean="0"/>
              <a:t>Hella</a:t>
            </a:r>
            <a:endParaRPr lang="sk-SK" sz="2000" dirty="0" smtClean="0"/>
          </a:p>
          <a:p>
            <a:pPr marL="514350" indent="-514350"/>
            <a:r>
              <a:rPr lang="sk-SK" sz="2000" dirty="0" smtClean="0"/>
              <a:t>Jeho najvyššia hrádza bola až do 19. stor. najvyššou v Európe</a:t>
            </a:r>
          </a:p>
          <a:p>
            <a:pPr marL="514350" indent="-514350"/>
            <a:r>
              <a:rPr lang="sk-SK" sz="2000" dirty="0" smtClean="0"/>
              <a:t>Dnes slúži hlavne na rekreáciu v letných mesiacoch (je východiskom na najvyšší vrch Štiavnických vrchov – Sitno)</a:t>
            </a:r>
          </a:p>
        </p:txBody>
      </p:sp>
      <p:pic>
        <p:nvPicPr>
          <p:cNvPr id="1026" name="Picture 2" descr="Súvisiaci obrázo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6" y="3500438"/>
            <a:ext cx="8815407" cy="3176586"/>
          </a:xfrm>
          <a:prstGeom prst="rect">
            <a:avLst/>
          </a:prstGeom>
          <a:noFill/>
        </p:spPr>
      </p:pic>
      <p:sp>
        <p:nvSpPr>
          <p:cNvPr id="8" name="Tlačidlo akcie: Domov 7">
            <a:hlinkClick r:id="rId4" action="ppaction://hlinksldjump" highlightClick="1"/>
          </p:cNvPr>
          <p:cNvSpPr/>
          <p:nvPr/>
        </p:nvSpPr>
        <p:spPr>
          <a:xfrm>
            <a:off x="8501091" y="21429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Veľká a Malá </a:t>
            </a:r>
            <a:r>
              <a:rPr lang="sk-SK" sz="32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Richňava</a:t>
            </a:r>
            <a:endParaRPr lang="sk-SK" sz="32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214423"/>
            <a:ext cx="8229600" cy="4525963"/>
          </a:xfrm>
        </p:spPr>
        <p:txBody>
          <a:bodyPr>
            <a:normAutofit/>
          </a:bodyPr>
          <a:lstStyle/>
          <a:p>
            <a:r>
              <a:rPr lang="sk-SK" sz="2000" dirty="0" smtClean="0"/>
              <a:t>Pôvodne bola postavená len jedna nádrž, ktorá vznikla v 18. stor. podľa návrhu S. </a:t>
            </a:r>
            <a:r>
              <a:rPr lang="sk-SK" sz="2000" dirty="0" err="1" smtClean="0"/>
              <a:t>Mikovíniho</a:t>
            </a:r>
            <a:endParaRPr lang="sk-SK" sz="2000" dirty="0" smtClean="0"/>
          </a:p>
          <a:p>
            <a:r>
              <a:rPr lang="sk-SK" sz="2000" dirty="0" smtClean="0"/>
              <a:t>Nádrž bola rozdelená z dôvodu presakovania vody</a:t>
            </a:r>
          </a:p>
          <a:p>
            <a:r>
              <a:rPr lang="sk-SK" sz="2000" dirty="0" smtClean="0"/>
              <a:t>Obidve </a:t>
            </a:r>
            <a:r>
              <a:rPr lang="sk-SK" sz="2000" dirty="0" err="1" smtClean="0"/>
              <a:t>nádrža</a:t>
            </a:r>
            <a:r>
              <a:rPr lang="sk-SK" sz="2000" dirty="0" smtClean="0"/>
              <a:t> sú prepojené vodou štôlňou</a:t>
            </a:r>
          </a:p>
          <a:p>
            <a:r>
              <a:rPr lang="sk-SK" sz="2000" dirty="0" smtClean="0"/>
              <a:t>Veľká </a:t>
            </a:r>
            <a:r>
              <a:rPr lang="sk-SK" sz="2000" dirty="0" err="1" smtClean="0"/>
              <a:t>Richňava</a:t>
            </a:r>
            <a:r>
              <a:rPr lang="sk-SK" sz="2000" dirty="0" smtClean="0"/>
              <a:t> sa využíva hlavne  v lete na rekreáciu</a:t>
            </a:r>
          </a:p>
          <a:p>
            <a:endParaRPr lang="sk-SK" sz="2000" dirty="0"/>
          </a:p>
        </p:txBody>
      </p:sp>
      <p:pic>
        <p:nvPicPr>
          <p:cNvPr id="5" name="Picture 8" descr="Súvisiaci obrázo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00438"/>
            <a:ext cx="8786875" cy="3214710"/>
          </a:xfrm>
          <a:prstGeom prst="rect">
            <a:avLst/>
          </a:prstGeom>
          <a:noFill/>
        </p:spPr>
      </p:pic>
      <p:sp>
        <p:nvSpPr>
          <p:cNvPr id="8" name="Tlačidlo akcie: Domov 7">
            <a:hlinkClick r:id="rId4" action="ppaction://hlinksldjump" highlightClick="1"/>
          </p:cNvPr>
          <p:cNvSpPr/>
          <p:nvPr/>
        </p:nvSpPr>
        <p:spPr>
          <a:xfrm>
            <a:off x="8501091" y="21429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Veľká a Malá Vodárenská</a:t>
            </a:r>
            <a:endParaRPr lang="sk-SK" sz="36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r>
              <a:rPr lang="sk-SK" sz="2000" dirty="0" smtClean="0"/>
              <a:t>Sú to najstaršie </a:t>
            </a:r>
            <a:r>
              <a:rPr lang="sk-SK" sz="2000" dirty="0" err="1" smtClean="0"/>
              <a:t>tajchy</a:t>
            </a:r>
            <a:r>
              <a:rPr lang="sk-SK" sz="2000" dirty="0" smtClean="0"/>
              <a:t> v Štiavnických vrchoch</a:t>
            </a:r>
          </a:p>
          <a:p>
            <a:r>
              <a:rPr lang="sk-SK" sz="2000" dirty="0" smtClean="0"/>
              <a:t>Nachádzajú sa priamo nad Námestím Svätej Trojice v </a:t>
            </a:r>
            <a:r>
              <a:rPr lang="sk-SK" sz="2000" dirty="0" err="1" smtClean="0"/>
              <a:t>Baskej</a:t>
            </a:r>
            <a:r>
              <a:rPr lang="sk-SK" sz="2000" dirty="0" smtClean="0"/>
              <a:t> </a:t>
            </a:r>
            <a:r>
              <a:rPr lang="sk-SK" sz="2000" dirty="0" err="1" smtClean="0"/>
              <a:t>Štiavnci</a:t>
            </a:r>
            <a:endParaRPr lang="sk-SK" sz="2000" dirty="0" smtClean="0"/>
          </a:p>
          <a:p>
            <a:r>
              <a:rPr lang="sk-SK" sz="2000" dirty="0" err="1" smtClean="0"/>
              <a:t>Tajchy</a:t>
            </a:r>
            <a:r>
              <a:rPr lang="sk-SK" sz="2000" dirty="0" smtClean="0"/>
              <a:t> najskôr slúžili na banícke účely ale neskôr sa využívali len ako zdroj pitnej vody</a:t>
            </a:r>
          </a:p>
          <a:p>
            <a:r>
              <a:rPr lang="sk-SK" sz="2000" dirty="0" err="1" smtClean="0"/>
              <a:t>Tajchy</a:t>
            </a:r>
            <a:r>
              <a:rPr lang="sk-SK" sz="2000" dirty="0" smtClean="0"/>
              <a:t> sú výnimočné tyrkysovým sfarbením vody</a:t>
            </a:r>
            <a:endParaRPr lang="sk-SK" sz="2000" dirty="0"/>
          </a:p>
        </p:txBody>
      </p:sp>
      <p:pic>
        <p:nvPicPr>
          <p:cNvPr id="4" name="Picture 4" descr="Výsledok vyhľadávania obrázkov pre dopyt veľka a mala vodarensk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00438"/>
            <a:ext cx="8786875" cy="3214710"/>
          </a:xfrm>
          <a:prstGeom prst="rect">
            <a:avLst/>
          </a:prstGeom>
          <a:noFill/>
        </p:spPr>
      </p:pic>
      <p:sp>
        <p:nvSpPr>
          <p:cNvPr id="5" name="Tlačidlo akcie: Domov 4">
            <a:hlinkClick r:id="rId4" action="ppaction://hlinksldjump" highlightClick="1"/>
          </p:cNvPr>
          <p:cNvSpPr/>
          <p:nvPr/>
        </p:nvSpPr>
        <p:spPr>
          <a:xfrm>
            <a:off x="8501091" y="21429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Zdroje</a:t>
            </a:r>
            <a:endParaRPr lang="sk-SK" sz="36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lnSpcReduction="10000"/>
          </a:bodyPr>
          <a:lstStyle/>
          <a:p>
            <a:r>
              <a:rPr lang="sk-SK" sz="1600" dirty="0" smtClean="0">
                <a:hlinkClick r:id="rId2"/>
              </a:rPr>
              <a:t>https://www.google.sk/search?q=podzemn%C3%A1+elektr%C3%A1re%C5%88+kremnica&amp;source=lnms&amp;tbm=isch&amp;sa=X&amp;ved=0ahUKEwip6eyMpdvbAhVKuxQKHQgdCVwQ_AUICigB&amp;biw=1301&amp;bih=641#imgrc=8eWo9m4AXJpqiM:&amp;spf=1529260091860</a:t>
            </a:r>
          </a:p>
          <a:p>
            <a:r>
              <a:rPr lang="sk-SK" sz="1600" dirty="0" smtClean="0">
                <a:hlinkClick r:id="rId2"/>
              </a:rPr>
              <a:t>https://myziar.sme.sk/c/6195259/do-elektrarne-spusta-chlapov-kolos-s-drevenym-ozubenim.html</a:t>
            </a:r>
          </a:p>
          <a:p>
            <a:r>
              <a:rPr lang="sk-SK" sz="1600" dirty="0" smtClean="0">
                <a:hlinkClick r:id="rId2"/>
              </a:rPr>
              <a:t>https://www.google.sk/search?q=podzemn%C3%A1+elektr%C3%A1re%C5%88+kremnica&amp;source=lnms&amp;tbm=isch&amp;sa=X&amp;ved=0ahUKEwip6eyMpdvbAhVKuxQKHQgdCVwQ_AUICigB&amp;biw=1301&amp;bih=641#imgrc=XoMcIkm8ZtNszM:&amp;spf=1529260091868</a:t>
            </a:r>
          </a:p>
          <a:p>
            <a:r>
              <a:rPr lang="sk-SK" sz="1600" dirty="0" smtClean="0">
                <a:hlinkClick r:id="rId2"/>
              </a:rPr>
              <a:t>http://www.cbs.sk/novinky/451-jedinecne-banskostiavnicke-tajchy.html</a:t>
            </a:r>
          </a:p>
          <a:p>
            <a:r>
              <a:rPr lang="sk-SK" sz="1600" dirty="0" smtClean="0">
                <a:hlinkClick r:id="rId2"/>
              </a:rPr>
              <a:t>https://www.google.sk/search?q=po%C4%8D%C3%BAvadlo&amp;source=lnms&amp;tbm=isch&amp;sa=X&amp;ved=0ahUKEwi6mMWCrtrbAhUwyqYKHYwABB8Q_AUICygC&amp;biw=1301&amp;bih=641#imgdii=6ESjORYANARoeM:&amp;imgrc=EtA1fmp6rODgNM:&amp;spf=1529227208977</a:t>
            </a:r>
            <a:endParaRPr lang="sk-SK" sz="1600" dirty="0" smtClean="0"/>
          </a:p>
          <a:p>
            <a:r>
              <a:rPr lang="sk-SK" sz="1600" dirty="0" smtClean="0">
                <a:hlinkClick r:id="rId3"/>
              </a:rPr>
              <a:t>https://www.google.sk/search?q=ve%C4%BEk%C3%A1+a+mal%C3%A1+rich%C5%88ava&amp;source=lnms&amp;tbm=isch&amp;sa=X&amp;ved=0ahUKEwjAtZaFy9rbAhUEMJoKHZ7-DLMQ_AUICigB&amp;biw=1301&amp;bih=641#imgdii=CkeTwDeMHOWz7M:&amp;imgrc=cHbt4pokkj-UjM:&amp;spf=1529234673828</a:t>
            </a:r>
            <a:endParaRPr lang="sk-SK" sz="1600" dirty="0" smtClean="0"/>
          </a:p>
          <a:p>
            <a:r>
              <a:rPr lang="sk-SK" sz="1600" dirty="0" smtClean="0">
                <a:hlinkClick r:id="rId4"/>
              </a:rPr>
              <a:t>https://www.google.sk/search?q=ve%C4%BEka+a+mala+vodarenska&amp;source=lnms&amp;tbm=isch&amp;sa=X&amp;ved=0ahUKEwjL7uW11drbAhXra5oKHcgaDV8Q_AUICigB&amp;biw=1301&amp;bih=641#imgrc=e2CmeYJi1cqLsM:&amp;spf=1529237460767</a:t>
            </a:r>
            <a:endParaRPr lang="sk-SK" sz="1600" dirty="0" smtClean="0"/>
          </a:p>
          <a:p>
            <a:r>
              <a:rPr lang="sk-SK" sz="1600" dirty="0" smtClean="0"/>
              <a:t>https://www.google.sk/search?q=stredn%C3%A9+slovensko&amp;source=lnms&amp;tbm=isch&amp;sa=X&amp;ved=0ahUKEwj6p8z6ht3bAhUN6KQKHVEYBkIQ_AUICigB&amp;biw=1301&amp;bih=641#imgrc=RSgEGenGD--mGM:&amp;spf=1529319479344</a:t>
            </a:r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/>
          </a:p>
        </p:txBody>
      </p:sp>
      <p:sp>
        <p:nvSpPr>
          <p:cNvPr id="4" name="Tlačidlo akcie: Domov 3">
            <a:hlinkClick r:id="rId5" action="ppaction://hlinksldjump" highlightClick="1"/>
          </p:cNvPr>
          <p:cNvSpPr/>
          <p:nvPr/>
        </p:nvSpPr>
        <p:spPr>
          <a:xfrm>
            <a:off x="8501091" y="21429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theme1.xml><?xml version="1.0" encoding="utf-8"?>
<a:theme xmlns:a="http://schemas.openxmlformats.org/drawingml/2006/main" name="Motív Office">
  <a:themeElements>
    <a:clrScheme name="Vlastná 54">
      <a:dk1>
        <a:sysClr val="windowText" lastClr="000000"/>
      </a:dk1>
      <a:lt1>
        <a:srgbClr val="C2C1C5"/>
      </a:lt1>
      <a:dk2>
        <a:srgbClr val="C2C1C5"/>
      </a:dk2>
      <a:lt2>
        <a:srgbClr val="C2C1C5"/>
      </a:lt2>
      <a:accent1>
        <a:srgbClr val="A4A3A8"/>
      </a:accent1>
      <a:accent2>
        <a:srgbClr val="A4A3A8"/>
      </a:accent2>
      <a:accent3>
        <a:srgbClr val="C2C1C5"/>
      </a:accent3>
      <a:accent4>
        <a:srgbClr val="A4A3A8"/>
      </a:accent4>
      <a:accent5>
        <a:srgbClr val="A4A3A8"/>
      </a:accent5>
      <a:accent6>
        <a:srgbClr val="A4A3A8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497</Words>
  <Application>Microsoft Office PowerPoint</Application>
  <PresentationFormat>Prezentácia na obrazovke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Technické pamiatky na strednom Slovensku</vt:lpstr>
      <vt:lpstr>Obsah</vt:lpstr>
      <vt:lpstr>Turčekovský vodovod</vt:lpstr>
      <vt:lpstr>Podzemná elektráreň v Kremnici</vt:lpstr>
      <vt:lpstr>Tajchy v okolí Banskej Štiavnice</vt:lpstr>
      <vt:lpstr>Počúvadlianske jazero</vt:lpstr>
      <vt:lpstr>Veľká a Malá Richňava</vt:lpstr>
      <vt:lpstr>Veľká a Malá Vodárenská</vt:lpstr>
      <vt:lpstr>Zdroje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Uzivatel</dc:creator>
  <cp:lastModifiedBy>Uzivatel</cp:lastModifiedBy>
  <cp:revision>34</cp:revision>
  <dcterms:created xsi:type="dcterms:W3CDTF">2018-06-17T09:11:29Z</dcterms:created>
  <dcterms:modified xsi:type="dcterms:W3CDTF">2018-06-18T11:27:48Z</dcterms:modified>
</cp:coreProperties>
</file>